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4" r:id="rId1"/>
    <p:sldMasterId id="2147484159" r:id="rId2"/>
  </p:sldMasterIdLst>
  <p:notesMasterIdLst>
    <p:notesMasterId r:id="rId52"/>
  </p:notesMasterIdLst>
  <p:sldIdLst>
    <p:sldId id="298" r:id="rId3"/>
    <p:sldId id="424" r:id="rId4"/>
    <p:sldId id="425" r:id="rId5"/>
    <p:sldId id="426" r:id="rId6"/>
    <p:sldId id="440" r:id="rId7"/>
    <p:sldId id="332" r:id="rId8"/>
    <p:sldId id="441" r:id="rId9"/>
    <p:sldId id="363" r:id="rId10"/>
    <p:sldId id="409" r:id="rId11"/>
    <p:sldId id="444" r:id="rId12"/>
    <p:sldId id="408" r:id="rId13"/>
    <p:sldId id="410" r:id="rId14"/>
    <p:sldId id="411" r:id="rId15"/>
    <p:sldId id="412" r:id="rId16"/>
    <p:sldId id="419" r:id="rId17"/>
    <p:sldId id="355" r:id="rId18"/>
    <p:sldId id="358" r:id="rId19"/>
    <p:sldId id="322" r:id="rId20"/>
    <p:sldId id="305" r:id="rId21"/>
    <p:sldId id="304" r:id="rId22"/>
    <p:sldId id="308" r:id="rId23"/>
    <p:sldId id="422" r:id="rId24"/>
    <p:sldId id="341" r:id="rId25"/>
    <p:sldId id="309" r:id="rId26"/>
    <p:sldId id="310" r:id="rId27"/>
    <p:sldId id="316" r:id="rId28"/>
    <p:sldId id="315" r:id="rId29"/>
    <p:sldId id="439" r:id="rId30"/>
    <p:sldId id="312" r:id="rId31"/>
    <p:sldId id="314" r:id="rId32"/>
    <p:sldId id="337" r:id="rId33"/>
    <p:sldId id="318" r:id="rId34"/>
    <p:sldId id="330" r:id="rId35"/>
    <p:sldId id="430" r:id="rId36"/>
    <p:sldId id="431" r:id="rId37"/>
    <p:sldId id="429" r:id="rId38"/>
    <p:sldId id="368" r:id="rId39"/>
    <p:sldId id="373" r:id="rId40"/>
    <p:sldId id="374" r:id="rId41"/>
    <p:sldId id="445" r:id="rId42"/>
    <p:sldId id="446" r:id="rId43"/>
    <p:sldId id="434" r:id="rId44"/>
    <p:sldId id="435" r:id="rId45"/>
    <p:sldId id="382" r:id="rId46"/>
    <p:sldId id="384" r:id="rId47"/>
    <p:sldId id="385" r:id="rId48"/>
    <p:sldId id="391" r:id="rId49"/>
    <p:sldId id="438" r:id="rId50"/>
    <p:sldId id="437" r:id="rId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1107D7"/>
    <a:srgbClr val="326400"/>
    <a:srgbClr val="818C5B"/>
    <a:srgbClr val="593603"/>
    <a:srgbClr val="3366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63" autoAdjust="0"/>
    <p:restoredTop sz="94704" autoAdjust="0"/>
  </p:normalViewPr>
  <p:slideViewPr>
    <p:cSldViewPr>
      <p:cViewPr varScale="1">
        <p:scale>
          <a:sx n="110" d="100"/>
          <a:sy n="110" d="100"/>
        </p:scale>
        <p:origin x="123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20F3A775-6129-4369-BFA2-2F259AFF1220}" type="datetimeFigureOut">
              <a:rPr lang="en-US"/>
              <a:pPr/>
              <a:t>6/9/2021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C7157BB4-DD6A-4F39-8E9E-04E6ECA1BB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249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is the </a:t>
            </a:r>
            <a:r>
              <a:rPr lang="en-US" dirty="0" err="1"/>
              <a:t>pollia</a:t>
            </a:r>
            <a:r>
              <a:rPr lang="en-US" baseline="0" dirty="0"/>
              <a:t> fruit, whose color comes from </a:t>
            </a:r>
            <a:r>
              <a:rPr lang="en-US" baseline="0" dirty="0" err="1"/>
              <a:t>bragg</a:t>
            </a:r>
            <a:r>
              <a:rPr lang="en-US" baseline="0" dirty="0"/>
              <a:t> reflection of cellulose </a:t>
            </a:r>
            <a:r>
              <a:rPr lang="en-US" baseline="0" dirty="0" err="1"/>
              <a:t>microfibrils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57BB4-DD6A-4F39-8E9E-04E6ECA1BB5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41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“Briefly before we begin I wish to discuss some methods that are important, and that I spent</a:t>
            </a:r>
            <a:r>
              <a:rPr lang="en-US" baseline="0" dirty="0"/>
              <a:t> time implementing for our research group to share and reuse”</a:t>
            </a:r>
            <a:br>
              <a:rPr lang="en-US" baseline="0" dirty="0"/>
            </a:br>
            <a:r>
              <a:rPr lang="en-US" baseline="0" dirty="0"/>
              <a:t>Mention other upgrades of the group analysis code with this, fixing, then eventually </a:t>
            </a:r>
            <a:r>
              <a:rPr lang="en-US" baseline="0" dirty="0" err="1"/>
              <a:t>reimplementing</a:t>
            </a:r>
            <a:r>
              <a:rPr lang="en-US" baseline="0" dirty="0"/>
              <a:t> the periodic boundaries/domain decomposition for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57BB4-DD6A-4F39-8E9E-04E6ECA1BB5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10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57BB4-DD6A-4F39-8E9E-04E6ECA1BB5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58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one row of prior slide to</a:t>
            </a:r>
            <a:r>
              <a:rPr lang="en-US" baseline="0" dirty="0"/>
              <a:t> this 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57BB4-DD6A-4F39-8E9E-04E6ECA1BB5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79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the three (</a:t>
            </a:r>
            <a:r>
              <a:rPr lang="en-US" dirty="0" err="1"/>
              <a:t>Minkowski</a:t>
            </a:r>
            <a:r>
              <a:rPr lang="en-US" dirty="0"/>
              <a:t>/</a:t>
            </a:r>
            <a:r>
              <a:rPr lang="en-US" dirty="0" err="1"/>
              <a:t>trigonal</a:t>
            </a:r>
            <a:r>
              <a:rPr lang="en-US" dirty="0"/>
              <a:t>, Monoclinic, and hexagonal).</a:t>
            </a:r>
            <a:r>
              <a:rPr lang="en-US" baseline="0" dirty="0"/>
              <a:t>  </a:t>
            </a:r>
            <a:br>
              <a:rPr lang="en-US" baseline="0" dirty="0"/>
            </a:br>
            <a:r>
              <a:rPr lang="en-US" baseline="0" dirty="0"/>
              <a:t>Discuss the relative stability (Hard particle access first two).</a:t>
            </a:r>
          </a:p>
          <a:p>
            <a:r>
              <a:rPr lang="en-US" baseline="0" dirty="0"/>
              <a:t>Discuss hexagonal structure.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57BB4-DD6A-4F39-8E9E-04E6ECA1BB5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73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Spheres 51%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57BB4-DD6A-4F39-8E9E-04E6ECA1BB5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90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57BB4-DD6A-4F39-8E9E-04E6ECA1BB5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27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explaining this slowly, particularly how the </a:t>
            </a:r>
            <a:r>
              <a:rPr lang="en-US" dirty="0" err="1"/>
              <a:t>ubias</a:t>
            </a:r>
            <a:r>
              <a:rPr lang="en-US" dirty="0"/>
              <a:t>/</a:t>
            </a:r>
            <a:r>
              <a:rPr lang="en-US" baseline="0" dirty="0"/>
              <a:t> and acceptance probabilities are calculated upon a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57BB4-DD6A-4F39-8E9E-04E6ECA1BB5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94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57BB4-DD6A-4F39-8E9E-04E6ECA1BB5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46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9525" y="5810110"/>
            <a:ext cx="2249488" cy="955815"/>
          </a:xfrm>
          <a:prstGeom prst="rect">
            <a:avLst/>
          </a:prstGeom>
          <a:solidFill>
            <a:srgbClr val="002060">
              <a:alpha val="85001"/>
            </a:srgbClr>
          </a:solidFill>
          <a:ln w="50800" cap="rnd" cmpd="dbl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59025" y="5810111"/>
            <a:ext cx="6784975" cy="94787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3851455"/>
            <a:ext cx="6477000" cy="1828800"/>
          </a:xfrm>
        </p:spPr>
        <p:txBody>
          <a:bodyPr anchor="b"/>
          <a:lstStyle>
            <a:lvl1pPr>
              <a:defRPr cap="none" baseline="0"/>
            </a:lvl1pPr>
          </a:lstStyle>
          <a:p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0"/>
          </p:nvPr>
        </p:nvSpPr>
        <p:spPr>
          <a:xfrm>
            <a:off x="2085974" y="236538"/>
            <a:ext cx="6753226" cy="36512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5810111"/>
            <a:ext cx="6705600" cy="925726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C3E9DB-D499-43D6-8508-2C084618154D}" type="datetime1">
              <a:rPr lang="en-US"/>
              <a:pPr/>
              <a:t>6/9/2021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2728E9-13E2-46B4-95BD-64FDC5D623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1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0A7AAF-DB5E-4C16-9726-D4CBABCDD6DB}" type="datetime1">
              <a:rPr lang="en-US"/>
              <a:pPr/>
              <a:t>6/9/2021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9AA62E-5B2B-4EF4-BEF6-307FB51A04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62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fld id="{1B025A8F-5B30-4CFA-856F-8191A41D4E41}" type="datetime1">
              <a:rPr lang="en-US"/>
              <a:pPr/>
              <a:t>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1279525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0C08033D-65D2-4475-A456-2020190BB5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0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6EEE12-FA9A-4503-99F9-355D9BF056BC}" type="datetime1">
              <a:rPr lang="en-US"/>
              <a:pPr/>
              <a:t>6/9/2021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BE2D2-1B41-43A2-8202-3D527284041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A70331-66E6-4B09-95B6-7AA6332079E8}" type="datetime1">
              <a:rPr lang="en-US"/>
              <a:pPr/>
              <a:t>6/9/2021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A9A28D-E8F1-4A08-8297-57EFAFDED9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C3E9DB-D499-43D6-8508-2C084618154D}" type="datetime1">
              <a:rPr lang="en-US"/>
              <a:pPr/>
              <a:t>6/9/2021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2728E9-13E2-46B4-95BD-64FDC5D623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0A7AAF-DB5E-4C16-9726-D4CBABCDD6DB}" type="datetime1">
              <a:rPr lang="en-US"/>
              <a:pPr/>
              <a:t>6/9/2021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9AA62E-5B2B-4EF4-BEF6-307FB51A04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fld id="{1B025A8F-5B30-4CFA-856F-8191A41D4E41}" type="datetime1">
              <a:rPr lang="en-US"/>
              <a:pPr/>
              <a:t>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1279525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0C08033D-65D2-4475-A456-2020190BB5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9525" y="6053138"/>
            <a:ext cx="2249488" cy="712787"/>
          </a:xfrm>
          <a:prstGeom prst="rect">
            <a:avLst/>
          </a:prstGeom>
          <a:solidFill>
            <a:srgbClr val="002060">
              <a:alpha val="85001"/>
            </a:srgbClr>
          </a:solidFill>
          <a:ln w="50800" cap="rnd" cmpd="dbl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none" baseline="0"/>
            </a:lvl1pPr>
          </a:lstStyle>
          <a:p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0"/>
          </p:nvPr>
        </p:nvSpPr>
        <p:spPr>
          <a:xfrm>
            <a:off x="2085974" y="236538"/>
            <a:ext cx="6753226" cy="36512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356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6EEE12-FA9A-4503-99F9-355D9BF056BC}" type="datetime1">
              <a:rPr lang="en-US"/>
              <a:pPr/>
              <a:t>6/9/2021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BE2D2-1B41-43A2-8202-3D527284041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630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A70331-66E6-4B09-95B6-7AA6332079E8}" type="datetime1">
              <a:rPr lang="en-US"/>
              <a:pPr/>
              <a:t>6/9/2021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A9A28D-E8F1-4A08-8297-57EFAFDED9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1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fld id="{910242AD-9194-4C4A-BE3E-0577460118D5}" type="datetime1">
              <a:rPr lang="en-US"/>
              <a:pPr/>
              <a:t>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1279525"/>
            <a:ext cx="533400" cy="228600"/>
          </a:xfrm>
          <a:prstGeom prst="rect">
            <a:avLst/>
          </a:prstGeom>
          <a:solidFill>
            <a:srgbClr val="002060">
              <a:alpha val="85001"/>
            </a:srgbClr>
          </a:solidFill>
          <a:ln w="50800" cap="rnd" cmpd="dbl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5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9525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FFFFFF"/>
                </a:solidFill>
                <a:latin typeface="Tw Cen MT" pitchFamily="34" charset="0"/>
              </a:defRPr>
            </a:lvl1pPr>
          </a:lstStyle>
          <a:p>
            <a:fld id="{EB670819-FDF9-49A8-8A9E-82966D53787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6" r:id="rId2"/>
    <p:sldLayoutId id="2147484155" r:id="rId3"/>
    <p:sldLayoutId id="2147484154" r:id="rId4"/>
    <p:sldLayoutId id="2147484153" r:id="rId5"/>
    <p:sldLayoutId id="2147484157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002060"/>
        </a:buClr>
        <a:buSzPct val="65000"/>
        <a:buFont typeface="Wingdings" pitchFamily="2" charset="2"/>
        <a:buChar char="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rgbClr val="FFC000"/>
        </a:buClr>
        <a:buSzPct val="65000"/>
        <a:buFont typeface="Wingdings" pitchFamily="2" charset="2"/>
        <a:buChar char="n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chemeClr val="accent1">
            <a:lumMod val="75000"/>
          </a:schemeClr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FFC000"/>
        </a:buClr>
        <a:buSzPct val="6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55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fld id="{910242AD-9194-4C4A-BE3E-0577460118D5}" type="datetime1">
              <a:rPr lang="en-US"/>
              <a:pPr/>
              <a:t>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805612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850062"/>
            <a:ext cx="533400" cy="228600"/>
          </a:xfrm>
          <a:prstGeom prst="rect">
            <a:avLst/>
          </a:prstGeom>
          <a:solidFill>
            <a:srgbClr val="002060">
              <a:alpha val="85001"/>
            </a:srgbClr>
          </a:solidFill>
          <a:ln w="50800" cap="rnd" cmpd="dbl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850687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850062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FFFFFF"/>
                </a:solidFill>
                <a:latin typeface="Tw Cen MT" pitchFamily="34" charset="0"/>
              </a:defRPr>
            </a:lvl1pPr>
          </a:lstStyle>
          <a:p>
            <a:fld id="{EB670819-FDF9-49A8-8A9E-82966D5378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5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002060"/>
        </a:buClr>
        <a:buSzPct val="65000"/>
        <a:buFont typeface="Wingdings" pitchFamily="2" charset="2"/>
        <a:buChar char="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rgbClr val="FFC000"/>
        </a:buClr>
        <a:buSzPct val="65000"/>
        <a:buFont typeface="Wingdings" pitchFamily="2" charset="2"/>
        <a:buChar char="n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chemeClr val="accent1">
            <a:lumMod val="75000"/>
          </a:schemeClr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FFC000"/>
        </a:buClr>
        <a:buSzPct val="6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tif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tiff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57.emf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Richmond\Dropbox\DefenseAndDataMeeting_newmanrs\Defense_newmanrs\octnuc.avi" TargetMode="External"/><Relationship Id="rId1" Type="http://schemas.microsoft.com/office/2007/relationships/media" Target="file:///C:\Users\Richmond\Dropbox\DefenseAndDataMeeting_newmanrs\Defense_newmanrs\octnuc.avi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96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3" Type="http://schemas.openxmlformats.org/officeDocument/2006/relationships/image" Target="../media/image112.tiff"/><Relationship Id="rId7" Type="http://schemas.openxmlformats.org/officeDocument/2006/relationships/image" Target="../media/image116.png"/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ct-cand_oct16384eq_pf560_seed5_f8_aa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05" y="330614"/>
            <a:ext cx="4202720" cy="4043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199" y="3904500"/>
            <a:ext cx="6703185" cy="1828800"/>
          </a:xfrm>
        </p:spPr>
        <p:txBody>
          <a:bodyPr/>
          <a:lstStyle/>
          <a:p>
            <a:br>
              <a:rPr lang="en-US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Crystallization in Systems of Hard Polyhedra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82915" y="5848516"/>
            <a:ext cx="6705600" cy="844909"/>
          </a:xfrm>
        </p:spPr>
        <p:txBody>
          <a:bodyPr>
            <a:noAutofit/>
          </a:bodyPr>
          <a:lstStyle/>
          <a:p>
            <a:r>
              <a:rPr lang="en-US" sz="2000" dirty="0"/>
              <a:t>Dissertation Defense of Richmond S. Newman</a:t>
            </a:r>
          </a:p>
          <a:p>
            <a:r>
              <a:rPr lang="en-US" sz="2000" dirty="0"/>
              <a:t>Committee Members:  Sharon C. </a:t>
            </a:r>
            <a:r>
              <a:rPr lang="en-US" sz="2000" dirty="0" err="1"/>
              <a:t>Glotzer</a:t>
            </a:r>
            <a:r>
              <a:rPr lang="en-US" sz="2000" dirty="0"/>
              <a:t>, Robert M. Ziff, </a:t>
            </a:r>
            <a:br>
              <a:rPr lang="en-US" sz="2000" dirty="0"/>
            </a:br>
            <a:r>
              <a:rPr lang="en-US" sz="2000" dirty="0"/>
              <a:t>Michael J. Solomon, and John </a:t>
            </a:r>
            <a:r>
              <a:rPr lang="en-US" sz="2000" dirty="0" err="1"/>
              <a:t>Kieffer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19831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Aspect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 descr="montageaspec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145" y="625435"/>
            <a:ext cx="5491855" cy="328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" y="2118851"/>
            <a:ext cx="2215095" cy="2219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0645"/>
            <a:ext cx="2275878" cy="2350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25" y="2130353"/>
            <a:ext cx="4114969" cy="44161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835" y="2584090"/>
            <a:ext cx="4276005" cy="330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1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11111E-6 L -0.11579 1.1111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Truncations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7019" y="6061890"/>
            <a:ext cx="9026981" cy="708345"/>
          </a:xfrm>
        </p:spPr>
        <p:txBody>
          <a:bodyPr/>
          <a:lstStyle/>
          <a:p>
            <a:r>
              <a:rPr lang="en-US" sz="2000" dirty="0"/>
              <a:t>Local Directional Order measures if particles are locally parallel or antiparallel.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26" name="Picture 2" descr="C:\Users\Richmond\Dropbox\thesis_newmanrs\figures\bipyramids\truncatedbipyramid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710" y="279790"/>
            <a:ext cx="4954245" cy="82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9481346"/>
              </p:ext>
            </p:extLst>
          </p:nvPr>
        </p:nvGraphicFramePr>
        <p:xfrm>
          <a:off x="2728560" y="1623965"/>
          <a:ext cx="3572550" cy="4324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120480" imgH="3795840" progId="AcroExch.Document.7">
                  <p:embed/>
                </p:oleObj>
              </mc:Choice>
              <mc:Fallback>
                <p:oleObj name="Acrobat Document" r:id="rId3" imgW="3120480" imgH="379584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8560" y="1623965"/>
                        <a:ext cx="3572550" cy="43242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525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Non-truncated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4020256"/>
              </p:ext>
            </p:extLst>
          </p:nvPr>
        </p:nvGraphicFramePr>
        <p:xfrm>
          <a:off x="1077145" y="1899730"/>
          <a:ext cx="3357562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120480" imgH="3795840" progId="AcroExch.Document.7">
                  <p:embed/>
                </p:oleObj>
              </mc:Choice>
              <mc:Fallback>
                <p:oleObj name="Acrobat Document" r:id="rId2" imgW="3120480" imgH="3795840" progId="AcroExch.Document.7">
                  <p:embed/>
                  <p:pic>
                    <p:nvPicPr>
                      <p:cNvPr id="0" name="Picture 1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7145" y="1899730"/>
                        <a:ext cx="3357562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-Point Star 7"/>
          <p:cNvSpPr>
            <a:spLocks noChangeAspect="1"/>
          </p:cNvSpPr>
          <p:nvPr/>
        </p:nvSpPr>
        <p:spPr>
          <a:xfrm>
            <a:off x="3304635" y="5248903"/>
            <a:ext cx="337964" cy="337964"/>
          </a:xfrm>
          <a:prstGeom prst="star5">
            <a:avLst/>
          </a:prstGeom>
          <a:solidFill>
            <a:srgbClr val="A720D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8a_PARGOODAVG_tra200n625tr00_kw100_dz70_nd32_eps0_seed1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169" y="3770311"/>
            <a:ext cx="2820602" cy="29571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992985" y="1644926"/>
            <a:ext cx="2484116" cy="2000923"/>
            <a:chOff x="4870813" y="3198570"/>
            <a:chExt cx="3618497" cy="2957185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70813" y="3198570"/>
              <a:ext cx="3618497" cy="2957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4956050" y="5579680"/>
              <a:ext cx="8899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100nm</a:t>
              </a:r>
            </a:p>
          </p:txBody>
        </p:sp>
      </p:grpSp>
      <p:pic>
        <p:nvPicPr>
          <p:cNvPr id="13" name="Picture 12" descr="trunc0.0.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920" y="184476"/>
            <a:ext cx="1958655" cy="82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13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Moderate truncation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4020256"/>
              </p:ext>
            </p:extLst>
          </p:nvPr>
        </p:nvGraphicFramePr>
        <p:xfrm>
          <a:off x="1077145" y="1899730"/>
          <a:ext cx="3357562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120480" imgH="3795840" progId="AcroExch.Document.7">
                  <p:embed/>
                </p:oleObj>
              </mc:Choice>
              <mc:Fallback>
                <p:oleObj name="Acrobat Document" r:id="rId2" imgW="3120480" imgH="3795840" progId="AcroExch.Document.7">
                  <p:embed/>
                  <p:pic>
                    <p:nvPicPr>
                      <p:cNvPr id="0" name="Picture 1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7145" y="1899730"/>
                        <a:ext cx="3357562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8b_APARAVG_tra200n625tr12_kw100_dz70_nd30_eps0_seed2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23" y="3813050"/>
            <a:ext cx="2823928" cy="276516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839365" y="1547154"/>
            <a:ext cx="2724792" cy="2035465"/>
            <a:chOff x="799883" y="3198570"/>
            <a:chExt cx="3990975" cy="298132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9883" y="3198570"/>
              <a:ext cx="3990975" cy="298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866170" y="5504878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100nm</a:t>
              </a:r>
            </a:p>
          </p:txBody>
        </p:sp>
      </p:grpSp>
      <p:pic>
        <p:nvPicPr>
          <p:cNvPr id="12" name="Picture 11" descr="trunc0.12.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164" y="318195"/>
            <a:ext cx="1534791" cy="685661"/>
          </a:xfrm>
          <a:prstGeom prst="rect">
            <a:avLst/>
          </a:prstGeom>
        </p:spPr>
      </p:pic>
      <p:sp>
        <p:nvSpPr>
          <p:cNvPr id="13" name="5-Point Star 12"/>
          <p:cNvSpPr>
            <a:spLocks noChangeAspect="1"/>
          </p:cNvSpPr>
          <p:nvPr/>
        </p:nvSpPr>
        <p:spPr>
          <a:xfrm>
            <a:off x="2805370" y="3736240"/>
            <a:ext cx="337964" cy="337964"/>
          </a:xfrm>
          <a:prstGeom prst="star5">
            <a:avLst/>
          </a:prstGeom>
          <a:solidFill>
            <a:srgbClr val="A720D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13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Heavy truncation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173707"/>
              </p:ext>
            </p:extLst>
          </p:nvPr>
        </p:nvGraphicFramePr>
        <p:xfrm>
          <a:off x="1077145" y="1899730"/>
          <a:ext cx="3357562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120480" imgH="3795840" progId="AcroExch.Document.7">
                  <p:embed/>
                </p:oleObj>
              </mc:Choice>
              <mc:Fallback>
                <p:oleObj name="Acrobat Document" r:id="rId2" imgW="3120480" imgH="3795840" progId="AcroExch.Document.7">
                  <p:embed/>
                  <p:pic>
                    <p:nvPicPr>
                      <p:cNvPr id="0" name="Picture 1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7145" y="1899730"/>
                        <a:ext cx="3357562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5-Point Star 12"/>
          <p:cNvSpPr>
            <a:spLocks noChangeAspect="1"/>
          </p:cNvSpPr>
          <p:nvPr/>
        </p:nvSpPr>
        <p:spPr>
          <a:xfrm>
            <a:off x="2536535" y="2737710"/>
            <a:ext cx="337964" cy="337964"/>
          </a:xfrm>
          <a:prstGeom prst="star5">
            <a:avLst/>
          </a:prstGeom>
          <a:solidFill>
            <a:srgbClr val="A720D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ddTo8orSI?_PARTRAVG_tra200n625tr20_kw100_dz70_nd29_eps0_seed5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555" y="3813993"/>
            <a:ext cx="2765160" cy="2783432"/>
          </a:xfrm>
          <a:prstGeom prst="rect">
            <a:avLst/>
          </a:prstGeom>
        </p:spPr>
      </p:pic>
      <p:pic>
        <p:nvPicPr>
          <p:cNvPr id="18" name="Picture 17" descr="C:\Users\Xingchen Ye\Desktop\xingchen\VIP DATA\Manuscript-LiYF4\Figures print\Figure 5.png"/>
          <p:cNvPicPr>
            <a:picLocks noChangeAspect="1"/>
          </p:cNvPicPr>
          <p:nvPr/>
        </p:nvPicPr>
        <p:blipFill rotWithShape="1">
          <a:blip r:embed="rId5" cstate="print"/>
          <a:srcRect l="38780" t="71591" r="27447" b="133"/>
          <a:stretch/>
        </p:blipFill>
        <p:spPr bwMode="auto">
          <a:xfrm>
            <a:off x="5763794" y="1623965"/>
            <a:ext cx="2725516" cy="211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runc0.2.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50" y="279790"/>
            <a:ext cx="1651415" cy="81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57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Attractive patchy faces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0527559"/>
              </p:ext>
            </p:extLst>
          </p:nvPr>
        </p:nvGraphicFramePr>
        <p:xfrm>
          <a:off x="1192360" y="1817910"/>
          <a:ext cx="3357562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120480" imgH="3795840" progId="AcroExch.Document.7">
                  <p:embed/>
                </p:oleObj>
              </mc:Choice>
              <mc:Fallback>
                <p:oleObj name="Acrobat Document" r:id="rId2" imgW="3120480" imgH="3795840" progId="AcroExch.Document.7">
                  <p:embed/>
                  <p:pic>
                    <p:nvPicPr>
                      <p:cNvPr id="0" name="Picture 1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360" y="1817910"/>
                        <a:ext cx="3357562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trunc0.0.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423" y="267411"/>
            <a:ext cx="1852937" cy="780479"/>
          </a:xfrm>
          <a:prstGeom prst="rect">
            <a:avLst/>
          </a:prstGeom>
        </p:spPr>
      </p:pic>
      <p:pic>
        <p:nvPicPr>
          <p:cNvPr id="6146" name="Picture 2" descr="C:\Users\Richmond\Dropbox\thesis_newmanrs\figures\bipyramids\tra200n625tr00_kw100_dz70_nd32_eps300_seed2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820" y="2008015"/>
            <a:ext cx="3611559" cy="368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5-Point Star 7"/>
          <p:cNvSpPr>
            <a:spLocks noChangeAspect="1"/>
          </p:cNvSpPr>
          <p:nvPr/>
        </p:nvSpPr>
        <p:spPr>
          <a:xfrm>
            <a:off x="3419850" y="2660900"/>
            <a:ext cx="337964" cy="337964"/>
          </a:xfrm>
          <a:prstGeom prst="star5">
            <a:avLst/>
          </a:prstGeom>
          <a:solidFill>
            <a:srgbClr val="A720D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9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 truncations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5" name="Group 13"/>
          <p:cNvGrpSpPr/>
          <p:nvPr/>
        </p:nvGrpSpPr>
        <p:grpSpPr>
          <a:xfrm>
            <a:off x="1422790" y="1585560"/>
            <a:ext cx="6644065" cy="4875889"/>
            <a:chOff x="1422789" y="1356677"/>
            <a:chExt cx="6644065" cy="4875889"/>
          </a:xfrm>
        </p:grpSpPr>
        <p:pic>
          <p:nvPicPr>
            <p:cNvPr id="8" name="Picture 7" descr="C:\Users\Xingchen Ye\Desktop\xingchen\VIP DATA\Manuscript-LiYF4\Figures print\maintext_Mn assembly.png"/>
            <p:cNvPicPr/>
            <p:nvPr/>
          </p:nvPicPr>
          <p:blipFill>
            <a:blip r:embed="rId2" cstate="print"/>
            <a:srcRect t="1187"/>
            <a:stretch>
              <a:fillRect/>
            </a:stretch>
          </p:blipFill>
          <p:spPr bwMode="auto">
            <a:xfrm>
              <a:off x="1783080" y="1356677"/>
              <a:ext cx="5577840" cy="4144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1422789" y="3544216"/>
              <a:ext cx="6644065" cy="268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75675" y="3160165"/>
              <a:ext cx="2073870" cy="26871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48809" y="3198570"/>
              <a:ext cx="2649945" cy="268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trtip0.7_side2T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7853" y="3198570"/>
              <a:ext cx="2638932" cy="1958654"/>
            </a:xfrm>
            <a:prstGeom prst="rect">
              <a:avLst/>
            </a:prstGeom>
          </p:spPr>
        </p:pic>
        <p:pic>
          <p:nvPicPr>
            <p:cNvPr id="7" name="Picture 6" descr="trtip0.7_topT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7645" y="3198570"/>
              <a:ext cx="2416138" cy="1881845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9044" y="5656490"/>
            <a:ext cx="8717936" cy="732110"/>
          </a:xfrm>
        </p:spPr>
        <p:txBody>
          <a:bodyPr/>
          <a:lstStyle/>
          <a:p>
            <a:r>
              <a:rPr lang="en-US" sz="2400" dirty="0"/>
              <a:t>Body centered tetragonal assemblies </a:t>
            </a:r>
          </a:p>
          <a:p>
            <a:r>
              <a:rPr lang="en-US" sz="2400" dirty="0"/>
              <a:t>Note:  3D structures, not planar monolayers</a:t>
            </a:r>
          </a:p>
        </p:txBody>
      </p:sp>
    </p:spTree>
    <p:extLst>
      <p:ext uri="{BB962C8B-B14F-4D97-AF65-F5344CB8AC3E}">
        <p14:creationId xmlns:p14="http://schemas.microsoft.com/office/powerpoint/2010/main" val="2398861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Bipyramids</a:t>
            </a:r>
            <a:r>
              <a:rPr lang="en-US" dirty="0"/>
              <a:t> concluding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965980"/>
            <a:ext cx="3690517" cy="4495800"/>
          </a:xfrm>
        </p:spPr>
        <p:txBody>
          <a:bodyPr/>
          <a:lstStyle/>
          <a:p>
            <a:endParaRPr lang="en-US" sz="2000" dirty="0"/>
          </a:p>
          <a:p>
            <a:r>
              <a:rPr lang="en-US" sz="2000" dirty="0"/>
              <a:t>Good parallel phases arise from shorter aspect bipyramids</a:t>
            </a:r>
          </a:p>
          <a:p>
            <a:endParaRPr lang="en-US" sz="2000" dirty="0"/>
          </a:p>
          <a:p>
            <a:r>
              <a:rPr lang="en-US" sz="2000" dirty="0"/>
              <a:t>Hard truncation model sufficient to explain the three </a:t>
            </a:r>
            <a:r>
              <a:rPr lang="en-US" sz="2000" dirty="0" err="1"/>
              <a:t>bipyramid</a:t>
            </a:r>
            <a:r>
              <a:rPr lang="en-US" sz="2000" dirty="0"/>
              <a:t> phases via entropy</a:t>
            </a:r>
          </a:p>
          <a:p>
            <a:endParaRPr lang="en-US" sz="2000" dirty="0"/>
          </a:p>
          <a:p>
            <a:r>
              <a:rPr lang="en-US" sz="2000" dirty="0"/>
              <a:t>Interactions between particles also stabilize the novel antiparallel arrangement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 descr="heatmaps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381" y="1569759"/>
            <a:ext cx="4729390" cy="528824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1070" y="1600200"/>
            <a:ext cx="8487505" cy="4495800"/>
          </a:xfrm>
        </p:spPr>
        <p:txBody>
          <a:bodyPr/>
          <a:lstStyle/>
          <a:p>
            <a:endParaRPr lang="en-US" sz="2000" dirty="0"/>
          </a:p>
          <a:p>
            <a:r>
              <a:rPr lang="en-US" sz="2400" dirty="0"/>
              <a:t>Shape-Dependent Ordering of Gold </a:t>
            </a:r>
            <a:r>
              <a:rPr lang="en-US" sz="2400" dirty="0" err="1"/>
              <a:t>Nanocrystals</a:t>
            </a:r>
            <a:r>
              <a:rPr lang="en-US" sz="2400" dirty="0"/>
              <a:t> into Large-Scale </a:t>
            </a:r>
            <a:r>
              <a:rPr lang="en-US" sz="2400" dirty="0" err="1"/>
              <a:t>Superlattices</a:t>
            </a:r>
            <a:r>
              <a:rPr lang="en-US" sz="2400" dirty="0"/>
              <a:t>.  </a:t>
            </a:r>
            <a:br>
              <a:rPr lang="en-US" sz="2400" dirty="0"/>
            </a:br>
            <a:r>
              <a:rPr lang="en-US" sz="1600" dirty="0" err="1"/>
              <a:t>Jianxiao</a:t>
            </a:r>
            <a:r>
              <a:rPr lang="en-US" sz="1600" dirty="0"/>
              <a:t> Gong, </a:t>
            </a:r>
            <a:r>
              <a:rPr lang="en-US" sz="1600" u="sng" dirty="0"/>
              <a:t>Richmond S. Newman</a:t>
            </a:r>
            <a:r>
              <a:rPr lang="en-US" sz="1600" dirty="0"/>
              <a:t>, Michael Engel, Sharon C. </a:t>
            </a:r>
            <a:r>
              <a:rPr lang="en-US" sz="1600" dirty="0" err="1"/>
              <a:t>Glotzer</a:t>
            </a:r>
            <a:r>
              <a:rPr lang="en-US" sz="1600" dirty="0"/>
              <a:t>, </a:t>
            </a:r>
            <a:r>
              <a:rPr lang="en-US" sz="1600" dirty="0" err="1"/>
              <a:t>Zhiyong</a:t>
            </a:r>
            <a:r>
              <a:rPr lang="en-US" sz="1600" dirty="0"/>
              <a:t> Tang [Nature </a:t>
            </a:r>
            <a:r>
              <a:rPr lang="en-US" sz="1600" dirty="0" err="1"/>
              <a:t>Comm</a:t>
            </a:r>
            <a:r>
              <a:rPr lang="en-US" sz="1600" dirty="0"/>
              <a:t> 2016, submitted]</a:t>
            </a:r>
          </a:p>
          <a:p>
            <a:endParaRPr lang="en-US" sz="1800" dirty="0"/>
          </a:p>
          <a:p>
            <a:r>
              <a:rPr lang="en-US" sz="2400" dirty="0"/>
              <a:t>Project Accomplishments:</a:t>
            </a:r>
          </a:p>
          <a:p>
            <a:pPr lvl="1"/>
            <a:r>
              <a:rPr lang="en-US" sz="2000" dirty="0"/>
              <a:t>Explained the crystallization processes for of each synthesized gold </a:t>
            </a:r>
            <a:r>
              <a:rPr lang="en-US" sz="2000" dirty="0" err="1"/>
              <a:t>nanopolyhedra</a:t>
            </a:r>
            <a:endParaRPr lang="en-US" sz="2000" dirty="0"/>
          </a:p>
          <a:p>
            <a:pPr lvl="1"/>
            <a:r>
              <a:rPr lang="en-US" sz="2000" dirty="0"/>
              <a:t>Identified and motivated the presence of several octahedron superlattices</a:t>
            </a:r>
          </a:p>
          <a:p>
            <a:pPr lvl="1"/>
            <a:r>
              <a:rPr lang="en-US" sz="2000" dirty="0"/>
              <a:t>Aided in understanding the formation process and crystal quality of the resultant structures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2648" y="87765"/>
            <a:ext cx="8153400" cy="1131435"/>
          </a:xfrm>
        </p:spPr>
        <p:txBody>
          <a:bodyPr/>
          <a:lstStyle/>
          <a:p>
            <a:r>
              <a:rPr lang="en-US" sz="3600" dirty="0"/>
              <a:t>Case 2:</a:t>
            </a:r>
            <a:br>
              <a:rPr lang="en-US" sz="3600" dirty="0"/>
            </a:br>
            <a:r>
              <a:rPr lang="en-US" sz="3600" dirty="0"/>
              <a:t>Studying Shape, Structure, and Quality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05435" y="0"/>
            <a:ext cx="10407755" cy="72585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 l="15521" t="10559" r="5675" b="28358"/>
          <a:stretch>
            <a:fillRect/>
          </a:stretch>
        </p:blipFill>
        <p:spPr bwMode="auto">
          <a:xfrm>
            <a:off x="3880710" y="0"/>
            <a:ext cx="6174687" cy="703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117020" y="49360"/>
            <a:ext cx="4339765" cy="1817820"/>
          </a:xfrm>
        </p:spPr>
        <p:txBody>
          <a:bodyPr/>
          <a:lstStyle/>
          <a:p>
            <a:r>
              <a:rPr lang="en-US" sz="3200" dirty="0"/>
              <a:t>Large </a:t>
            </a:r>
            <a:r>
              <a:rPr lang="en-US" sz="3200" dirty="0" err="1"/>
              <a:t>superlattice</a:t>
            </a:r>
            <a:r>
              <a:rPr lang="en-US" sz="3200" dirty="0"/>
              <a:t> assemblies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8732" y="1627974"/>
            <a:ext cx="4167623" cy="4495800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C000"/>
              </a:buClr>
              <a:buSzPct val="65000"/>
              <a:buFont typeface="Wingdings" pitchFamily="2" charset="2"/>
              <a:buChar char="n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000"/>
              </a:buClr>
              <a:buSzPct val="6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Gold </a:t>
            </a:r>
            <a:r>
              <a:rPr lang="en-US" sz="2800" dirty="0" err="1"/>
              <a:t>nanopolyhedra</a:t>
            </a:r>
            <a:r>
              <a:rPr lang="en-US" sz="2800" dirty="0"/>
              <a:t> ~40nm edge lengths</a:t>
            </a:r>
          </a:p>
          <a:p>
            <a:r>
              <a:rPr lang="en-US" sz="2800" dirty="0"/>
              <a:t>Stabilized with </a:t>
            </a:r>
            <a:r>
              <a:rPr lang="en-US" sz="2800" dirty="0" err="1"/>
              <a:t>cetylpyridinium</a:t>
            </a:r>
            <a:r>
              <a:rPr lang="en-US" sz="2800" dirty="0"/>
              <a:t> chloride in w</a:t>
            </a:r>
            <a:r>
              <a:rPr lang="en-US" sz="2500" dirty="0"/>
              <a:t>ater</a:t>
            </a:r>
          </a:p>
          <a:p>
            <a:endParaRPr lang="en-US" sz="2800" dirty="0"/>
          </a:p>
          <a:p>
            <a:r>
              <a:rPr lang="en-US" sz="2800" dirty="0"/>
              <a:t>Particles sediment</a:t>
            </a:r>
          </a:p>
        </p:txBody>
      </p:sp>
      <p:pic>
        <p:nvPicPr>
          <p:cNvPr id="9" name="Picture 2" descr="Skeletal formula of cetylpyridinium cation with a chloride an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629" y="3889861"/>
            <a:ext cx="2229361" cy="614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Polyhedra Self-Assemble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 l="15521" t="10559" r="5675" b="28358"/>
          <a:stretch>
            <a:fillRect/>
          </a:stretch>
        </p:blipFill>
        <p:spPr bwMode="auto">
          <a:xfrm>
            <a:off x="61217" y="1517536"/>
            <a:ext cx="4615385" cy="526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071265" y="4993330"/>
            <a:ext cx="38743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</a:rPr>
              <a:t>(above)</a:t>
            </a:r>
          </a:p>
          <a:p>
            <a:r>
              <a:rPr lang="en-US" sz="1200" dirty="0">
                <a:latin typeface="+mn-lt"/>
                <a:cs typeface="Times"/>
              </a:rPr>
              <a:t>P. F. </a:t>
            </a:r>
            <a:r>
              <a:rPr lang="en-US" sz="1200" dirty="0" err="1">
                <a:latin typeface="+mn-lt"/>
                <a:cs typeface="Times"/>
              </a:rPr>
              <a:t>Damasceno</a:t>
            </a:r>
            <a:r>
              <a:rPr lang="en-US" sz="1200" dirty="0">
                <a:latin typeface="+mn-lt"/>
                <a:cs typeface="Times"/>
              </a:rPr>
              <a:t>, M. Engel, and S. C. </a:t>
            </a:r>
            <a:r>
              <a:rPr lang="en-US" sz="1200" dirty="0" err="1">
                <a:latin typeface="+mn-lt"/>
                <a:cs typeface="Times"/>
              </a:rPr>
              <a:t>Glotzer</a:t>
            </a:r>
            <a:r>
              <a:rPr lang="en-US" sz="1200" dirty="0">
                <a:latin typeface="+mn-lt"/>
                <a:cs typeface="Times"/>
              </a:rPr>
              <a:t>, “Predictive Self-Assembly of Polyhedra into Complex Structures,” Science (80-. )., vol. 337, no. 6093, pp. 453–457, Jul. 2012.</a:t>
            </a:r>
            <a:endParaRPr lang="en-US" sz="1200" dirty="0">
              <a:latin typeface="+mn-lt"/>
            </a:endParaRPr>
          </a:p>
          <a:p>
            <a:r>
              <a:rPr lang="en-US" sz="1200" dirty="0">
                <a:latin typeface="+mn-lt"/>
              </a:rPr>
              <a:t>(left)</a:t>
            </a:r>
            <a:br>
              <a:rPr lang="en-US" sz="1200" dirty="0">
                <a:latin typeface="+mn-lt"/>
              </a:rPr>
            </a:b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Jianxiao</a:t>
            </a:r>
            <a:r>
              <a:rPr lang="en-US" sz="1200" dirty="0">
                <a:latin typeface="+mn-lt"/>
              </a:rPr>
              <a:t> Gong, </a:t>
            </a:r>
            <a:r>
              <a:rPr lang="en-US" sz="1200" u="sng" dirty="0">
                <a:latin typeface="+mn-lt"/>
              </a:rPr>
              <a:t>Richmond S. Newman</a:t>
            </a:r>
            <a:r>
              <a:rPr lang="en-US" sz="1200" dirty="0">
                <a:latin typeface="+mn-lt"/>
              </a:rPr>
              <a:t>, Michael Engel, Sharon C. </a:t>
            </a:r>
            <a:r>
              <a:rPr lang="en-US" sz="1200" dirty="0" err="1">
                <a:latin typeface="+mn-lt"/>
              </a:rPr>
              <a:t>Glotzer</a:t>
            </a:r>
            <a:r>
              <a:rPr lang="en-US" sz="1200" dirty="0">
                <a:latin typeface="+mn-lt"/>
              </a:rPr>
              <a:t>, </a:t>
            </a:r>
            <a:r>
              <a:rPr lang="en-US" sz="1200" dirty="0" err="1">
                <a:latin typeface="+mn-lt"/>
              </a:rPr>
              <a:t>Zhiyong</a:t>
            </a:r>
            <a:r>
              <a:rPr lang="en-US" sz="1200" dirty="0">
                <a:latin typeface="+mn-lt"/>
              </a:rPr>
              <a:t> Tang. “Shape-Dependent Ordering of Gold Nanocrystals into Large-Scale Superlattices,” Nature </a:t>
            </a:r>
            <a:r>
              <a:rPr lang="en-US" sz="1200" dirty="0" err="1">
                <a:latin typeface="+mn-lt"/>
              </a:rPr>
              <a:t>Comm</a:t>
            </a:r>
            <a:r>
              <a:rPr lang="en-US" sz="1200" dirty="0">
                <a:latin typeface="+mn-lt"/>
              </a:rPr>
              <a:t> 2016, submitted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1265" y="1524000"/>
            <a:ext cx="3892996" cy="290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35" y="228600"/>
            <a:ext cx="8533813" cy="990600"/>
          </a:xfrm>
        </p:spPr>
        <p:txBody>
          <a:bodyPr/>
          <a:lstStyle/>
          <a:p>
            <a:r>
              <a:rPr lang="en-US" sz="3600" dirty="0"/>
              <a:t>Millimeter-scale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27" name="Picture 3" descr="C:\Users\newmanrs\Documents\My Dropbox\newmanrs_engelmm\Figures\SI_Figures\S6gr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0300" y="126170"/>
            <a:ext cx="5131895" cy="6695520"/>
          </a:xfrm>
          <a:prstGeom prst="rect">
            <a:avLst/>
          </a:prstGeom>
          <a:noFill/>
        </p:spPr>
      </p:pic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270641" y="1600200"/>
            <a:ext cx="3648474" cy="4495800"/>
          </a:xfrm>
        </p:spPr>
        <p:txBody>
          <a:bodyPr/>
          <a:lstStyle/>
          <a:p>
            <a:r>
              <a:rPr lang="en-US" sz="2400" dirty="0"/>
              <a:t>Electron diffractions taken across 0.5mm sample</a:t>
            </a:r>
          </a:p>
          <a:p>
            <a:pPr lvl="1"/>
            <a:r>
              <a:rPr lang="en-US" sz="2100" dirty="0"/>
              <a:t>Same orientation suggests this is a single domain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414332" cy="990600"/>
          </a:xfrm>
        </p:spPr>
        <p:txBody>
          <a:bodyPr/>
          <a:lstStyle/>
          <a:p>
            <a:r>
              <a:rPr lang="en-US" dirty="0"/>
              <a:t>Equilibrium NVT Phase Behavior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rcRect l="6148" t="8890" r="4684" b="71120"/>
          <a:stretch>
            <a:fillRect/>
          </a:stretch>
        </p:blipFill>
        <p:spPr bwMode="auto">
          <a:xfrm>
            <a:off x="501070" y="1892800"/>
            <a:ext cx="8312777" cy="257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654690" y="4696364"/>
            <a:ext cx="8153400" cy="1382581"/>
          </a:xfrm>
        </p:spPr>
        <p:txBody>
          <a:bodyPr/>
          <a:lstStyle/>
          <a:p>
            <a:r>
              <a:rPr lang="en-US" sz="2400" dirty="0"/>
              <a:t>Simulations (NVT, Hard particle MC).  Equilibrium behavior averaged over 10 replicas.</a:t>
            </a:r>
          </a:p>
          <a:p>
            <a:r>
              <a:rPr lang="en-US" sz="2400" dirty="0"/>
              <a:t>Rhombic dodecahedra and cubes more ‘robust’ in range of tolerant densities for assembly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1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Methods:  Finding Crystals from Simulation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D28580-5925-5142-9900-334C62BFE3FF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831478" y="1739180"/>
            <a:ext cx="2959994" cy="4148992"/>
            <a:chOff x="591777" y="1153117"/>
            <a:chExt cx="3268510" cy="4581435"/>
          </a:xfrm>
        </p:grpSpPr>
        <p:sp>
          <p:nvSpPr>
            <p:cNvPr id="7" name="Rounded Rectangle 6"/>
            <p:cNvSpPr/>
            <p:nvPr/>
          </p:nvSpPr>
          <p:spPr>
            <a:xfrm>
              <a:off x="591777" y="1153117"/>
              <a:ext cx="3268510" cy="1043248"/>
            </a:xfrm>
            <a:prstGeom prst="roundRect">
              <a:avLst/>
            </a:prstGeom>
            <a:ln w="28575"/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16491" y="2623982"/>
              <a:ext cx="3243795" cy="790417"/>
            </a:xfrm>
            <a:prstGeom prst="roundRect">
              <a:avLst/>
            </a:prstGeom>
            <a:ln w="28575"/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16491" y="3865163"/>
              <a:ext cx="3243795" cy="798267"/>
            </a:xfrm>
            <a:prstGeom prst="roundRect">
              <a:avLst/>
            </a:prstGeom>
            <a:ln w="28575"/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16492" y="5106344"/>
              <a:ext cx="3243794" cy="628208"/>
            </a:xfrm>
            <a:prstGeom prst="roundRect">
              <a:avLst/>
            </a:prstGeom>
            <a:ln w="28575"/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600" dirty="0"/>
                <a:t>  Cluster particles </a:t>
              </a:r>
              <a:r>
                <a:rPr lang="en-US" sz="1600" i="1" dirty="0" err="1"/>
                <a:t>i</a:t>
              </a:r>
              <a:r>
                <a:rPr lang="en-US" sz="1600" dirty="0"/>
                <a:t> if               </a:t>
              </a:r>
            </a:p>
          </p:txBody>
        </p:sp>
        <p:cxnSp>
          <p:nvCxnSpPr>
            <p:cNvPr id="11" name="Straight Arrow Connector 10"/>
            <p:cNvCxnSpPr>
              <a:stCxn id="7" idx="2"/>
              <a:endCxn id="8" idx="0"/>
            </p:cNvCxnSpPr>
            <p:nvPr/>
          </p:nvCxnSpPr>
          <p:spPr>
            <a:xfrm>
              <a:off x="2226032" y="2196365"/>
              <a:ext cx="12357" cy="427617"/>
            </a:xfrm>
            <a:prstGeom prst="straightConnector1">
              <a:avLst/>
            </a:prstGeom>
            <a:ln w="1905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8" idx="2"/>
              <a:endCxn id="9" idx="0"/>
            </p:cNvCxnSpPr>
            <p:nvPr/>
          </p:nvCxnSpPr>
          <p:spPr>
            <a:xfrm>
              <a:off x="2238389" y="3414399"/>
              <a:ext cx="0" cy="450764"/>
            </a:xfrm>
            <a:prstGeom prst="straightConnector1">
              <a:avLst/>
            </a:prstGeom>
            <a:ln w="1905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9" idx="2"/>
              <a:endCxn id="10" idx="0"/>
            </p:cNvCxnSpPr>
            <p:nvPr/>
          </p:nvCxnSpPr>
          <p:spPr>
            <a:xfrm>
              <a:off x="2238389" y="4663430"/>
              <a:ext cx="0" cy="442914"/>
            </a:xfrm>
            <a:prstGeom prst="straightConnector1">
              <a:avLst/>
            </a:prstGeom>
            <a:ln w="1905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pic>
          <p:nvPicPr>
            <p:cNvPr id="40977" name="Picture 17" descr="C:\Users\newmanrs\Documents\My Dropbox\AiCHE_Talk\Q_ij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00024" y="2719565"/>
              <a:ext cx="2400300" cy="619125"/>
            </a:xfrm>
            <a:prstGeom prst="rect">
              <a:avLst/>
            </a:prstGeom>
            <a:noFill/>
          </p:spPr>
        </p:pic>
        <p:pic>
          <p:nvPicPr>
            <p:cNvPr id="40978" name="Picture 18" descr="C:\Users\newmanrs\Documents\My Dropbox\AiCHE_Talk\qcut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07783" y="3934895"/>
              <a:ext cx="1685925" cy="666750"/>
            </a:xfrm>
            <a:prstGeom prst="rect">
              <a:avLst/>
            </a:prstGeom>
            <a:noFill/>
          </p:spPr>
        </p:pic>
        <p:pic>
          <p:nvPicPr>
            <p:cNvPr id="40979" name="Picture 19" descr="C:\Users\newmanrs\Documents\My Dropbox\AiCHE_Talk\qlm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02043" y="1260937"/>
              <a:ext cx="2733333" cy="810575"/>
            </a:xfrm>
            <a:prstGeom prst="rect">
              <a:avLst/>
            </a:prstGeom>
            <a:noFill/>
          </p:spPr>
        </p:pic>
        <p:pic>
          <p:nvPicPr>
            <p:cNvPr id="40980" name="Picture 20" descr="C:\Users\newmanrs\Documents\My Dropbox\AiCHE_Talk\s_cut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56221" y="5340194"/>
              <a:ext cx="864705" cy="228600"/>
            </a:xfrm>
            <a:prstGeom prst="rect">
              <a:avLst/>
            </a:prstGeom>
            <a:noFill/>
          </p:spPr>
        </p:pic>
      </p:grpSp>
      <p:pic>
        <p:nvPicPr>
          <p:cNvPr id="17" name="Picture 16" descr="lct-cand_oct16384eq_pf560_seed5_f8_aaT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33" y="1623965"/>
            <a:ext cx="4551074" cy="43781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37" y="6218281"/>
            <a:ext cx="40727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+mn-lt"/>
              </a:rPr>
              <a:t>Wolde</a:t>
            </a:r>
            <a:r>
              <a:rPr lang="en-US" sz="1200" dirty="0">
                <a:latin typeface="+mn-lt"/>
              </a:rPr>
              <a:t>, P. Ten, Ruiz-Montero, M., &amp; </a:t>
            </a:r>
            <a:r>
              <a:rPr lang="en-US" sz="1200" dirty="0" err="1">
                <a:latin typeface="+mn-lt"/>
              </a:rPr>
              <a:t>Frenkel</a:t>
            </a:r>
            <a:r>
              <a:rPr lang="en-US" sz="1200" dirty="0">
                <a:latin typeface="+mn-lt"/>
              </a:rPr>
              <a:t>, D. (1996). Simulation of homogeneous crystal nucleation close to coexistence. Faraday Discuss., 93–110.</a:t>
            </a:r>
            <a:endParaRPr lang="en-US" sz="1200" dirty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1760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Nucleation and growth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octnuc">
            <a:hlinkClick r:id="" action="ppaction://media"/>
            <a:extLst>
              <a:ext uri="{FF2B5EF4-FFF2-40B4-BE49-F238E27FC236}">
                <a16:creationId xmlns:a16="http://schemas.microsoft.com/office/drawing/2014/main" id="{FEED8A9E-2EA1-41CD-8A1A-0ED00F254D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31205"/>
            <a:ext cx="9144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Typical Homogeneous Growth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rcRect l="6148" t="28892" r="36928" b="20002"/>
          <a:stretch>
            <a:fillRect/>
          </a:stretch>
        </p:blipFill>
        <p:spPr bwMode="auto">
          <a:xfrm>
            <a:off x="546010" y="1470345"/>
            <a:ext cx="4218015" cy="52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4840835" y="1700775"/>
            <a:ext cx="4303165" cy="4915840"/>
          </a:xfrm>
        </p:spPr>
        <p:txBody>
          <a:bodyPr/>
          <a:lstStyle/>
          <a:p>
            <a:r>
              <a:rPr lang="en-US" dirty="0"/>
              <a:t>Columns: 20, 50, and 80% crystalline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Crystallization timescales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 descr="timeduration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810" y="1533237"/>
            <a:ext cx="4529985" cy="3623988"/>
          </a:xfrm>
          <a:prstGeom prst="rect">
            <a:avLst/>
          </a:prstGeom>
        </p:spPr>
      </p:pic>
      <p:pic>
        <p:nvPicPr>
          <p:cNvPr id="7" name="Picture 6" descr="timetonucleation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0" y="1654689"/>
            <a:ext cx="4378170" cy="350253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577879" y="5349250"/>
            <a:ext cx="8717935" cy="1305770"/>
          </a:xfrm>
        </p:spPr>
        <p:txBody>
          <a:bodyPr/>
          <a:lstStyle/>
          <a:p>
            <a:r>
              <a:rPr lang="en-US" sz="2400" dirty="0"/>
              <a:t>Time to nucleate defined by system being 20% crystalline</a:t>
            </a:r>
          </a:p>
          <a:p>
            <a:r>
              <a:rPr lang="en-US" sz="2400" dirty="0"/>
              <a:t>Growth duration to go from 20-80% crystalline</a:t>
            </a:r>
          </a:p>
          <a:p>
            <a:r>
              <a:rPr lang="en-US" sz="2400" dirty="0"/>
              <a:t>Diffusion estimates give approximately 10</a:t>
            </a:r>
            <a:r>
              <a:rPr lang="en-US" sz="2400" baseline="30000" dirty="0"/>
              <a:t>4</a:t>
            </a:r>
            <a:r>
              <a:rPr lang="en-US" sz="2400" dirty="0"/>
              <a:t> MC cycles per second</a:t>
            </a:r>
            <a:endParaRPr lang="en-US" sz="2400" baseline="30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Octahedra </a:t>
            </a:r>
            <a:r>
              <a:rPr lang="en-US" sz="3600" dirty="0" err="1"/>
              <a:t>Superlattice</a:t>
            </a:r>
            <a:r>
              <a:rPr lang="en-US" sz="3600" dirty="0"/>
              <a:t> Polymorphs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Picture 12" descr="C:\Users\gongjx\Desktop\1_Large area free-standing self-assembly film of densely packed gold nanopolyhedron\数据\SEM\2010.06.11\MID 8-ASSEMBLY\新建文件夹\3_m01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85" b="20514"/>
          <a:stretch/>
        </p:blipFill>
        <p:spPr bwMode="auto">
          <a:xfrm>
            <a:off x="4956050" y="4657960"/>
            <a:ext cx="1997060" cy="199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gongjx\Desktop\1_Large area free-standing self-assembly film of densely packed gold nanopolyhedron\数据\SEM\2010.06.11\MID 8-ASSEMBLY\新建文件夹\5_m02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r="19367" b="14538"/>
          <a:stretch/>
        </p:blipFill>
        <p:spPr bwMode="auto">
          <a:xfrm>
            <a:off x="2728560" y="4657960"/>
            <a:ext cx="1968314" cy="196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gongjx\Desktop\1_Large area free-standing self-assembly film of densely packed gold nanopolyhedron\数据\SEM\2010.06.11\MID 8-ASSEMBLY\2_m02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t="59" r="-6028" b="79"/>
          <a:stretch/>
        </p:blipFill>
        <p:spPr bwMode="auto">
          <a:xfrm>
            <a:off x="155425" y="4657960"/>
            <a:ext cx="2606238" cy="184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61930" y="4319406"/>
            <a:ext cx="1130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Minkowski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225993" y="4312315"/>
            <a:ext cx="1153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Monoclinic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75159" y="4281001"/>
            <a:ext cx="1624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Hexagonal (2p)</a:t>
            </a:r>
          </a:p>
        </p:txBody>
      </p:sp>
      <p:pic>
        <p:nvPicPr>
          <p:cNvPr id="8194" name="Picture 2" descr="C:\Users\Richmond\Dropbox\newmanrs_engelmm\Figures\newman_figures\si_lattice_images\ah_pf75ao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620" y="1700775"/>
            <a:ext cx="2273140" cy="203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Richmond\Dropbox\newmanrs_engelmm\Figures\newman_figures\si_lattice_images\sh_pf75ao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488" y="1693011"/>
            <a:ext cx="2076773" cy="212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Richmond\Dropbox\newmanrs_engelmm\Figures\newman_figures\si_lattice_images\of6_pf75ao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130" y="1700775"/>
            <a:ext cx="2150680" cy="205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Richmond\Dropbox\newmanrs_engelmm\Figures\newman_figures\si_lattice_images\minkpf75-1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40" y="1645233"/>
            <a:ext cx="2112275" cy="232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413970" y="4273910"/>
            <a:ext cx="1613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Hexagonal (1p)</a:t>
            </a:r>
          </a:p>
        </p:txBody>
      </p:sp>
    </p:spTree>
    <p:extLst>
      <p:ext uri="{BB962C8B-B14F-4D97-AF65-F5344CB8AC3E}">
        <p14:creationId xmlns:p14="http://schemas.microsoft.com/office/powerpoint/2010/main" val="297637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Heterogeneous Nucleation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475" y="2430470"/>
            <a:ext cx="4070930" cy="338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heterogeneous_sph_pf5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263289" y="1508749"/>
            <a:ext cx="3187615" cy="31876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9420" y="196961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91" y="4312315"/>
            <a:ext cx="2451809" cy="2271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f6_to_minkT.avi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7520" y="1547155"/>
            <a:ext cx="5376700" cy="535630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863" y="294542"/>
            <a:ext cx="8375927" cy="990600"/>
          </a:xfrm>
        </p:spPr>
        <p:txBody>
          <a:bodyPr/>
          <a:lstStyle/>
          <a:p>
            <a:r>
              <a:rPr lang="en-US" dirty="0"/>
              <a:t>A solid-solid phase transition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805" y="1278320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62665" y="2430470"/>
            <a:ext cx="4403773" cy="3418582"/>
            <a:chOff x="462665" y="2430470"/>
            <a:chExt cx="4403773" cy="3418582"/>
          </a:xfrm>
        </p:grpSpPr>
        <p:pic>
          <p:nvPicPr>
            <p:cNvPr id="7" name="Picture 6" descr="figure_1.eps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665" y="2430470"/>
              <a:ext cx="4403773" cy="330283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998865" y="5541275"/>
              <a:ext cx="152180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Packing Fraction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-624913" y="3987111"/>
              <a:ext cx="255975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Fraction ending as monoclinic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95562" y="2807208"/>
              <a:ext cx="1484413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400" dirty="0"/>
            </a:p>
            <a:p>
              <a:endParaRPr lang="en-US" sz="1400" dirty="0"/>
            </a:p>
            <a:p>
              <a:endParaRPr lang="en-US" sz="1400" dirty="0"/>
            </a:p>
            <a:p>
              <a:endParaRPr lang="en-US" sz="14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047963" y="2959609"/>
            <a:ext cx="129360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536535" y="3160165"/>
            <a:ext cx="107534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Starts as monoclinic</a:t>
            </a:r>
          </a:p>
          <a:p>
            <a:r>
              <a:rPr lang="en-US" sz="1400" dirty="0">
                <a:solidFill>
                  <a:srgbClr val="0000FF"/>
                </a:solidFill>
              </a:rPr>
              <a:t>lattice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69170" y="4581150"/>
            <a:ext cx="103693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Starts as </a:t>
            </a:r>
            <a:r>
              <a:rPr lang="en-US" sz="1400" dirty="0" err="1">
                <a:solidFill>
                  <a:srgbClr val="008000"/>
                </a:solidFill>
              </a:rPr>
              <a:t>Minkowski</a:t>
            </a: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400" dirty="0">
                <a:solidFill>
                  <a:srgbClr val="008000"/>
                </a:solidFill>
              </a:rPr>
              <a:t>lattice</a:t>
            </a:r>
          </a:p>
        </p:txBody>
      </p:sp>
    </p:spTree>
    <p:extLst>
      <p:ext uri="{BB962C8B-B14F-4D97-AF65-F5344CB8AC3E}">
        <p14:creationId xmlns:p14="http://schemas.microsoft.com/office/powerpoint/2010/main" val="40591282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RD: </a:t>
            </a:r>
            <a:r>
              <a:rPr lang="en-US" dirty="0" err="1"/>
              <a:t>Orientational</a:t>
            </a:r>
            <a:r>
              <a:rPr lang="en-US" dirty="0"/>
              <a:t> disorder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图片 1" descr="C:\Users\Jianxiao Gong\Desktop\S14..tif"/>
          <p:cNvPicPr>
            <a:picLocks noChangeAspect="1"/>
          </p:cNvPicPr>
          <p:nvPr/>
        </p:nvPicPr>
        <p:blipFill>
          <a:blip r:embed="rId3" cstate="print"/>
          <a:srcRect l="50505" t="46640" r="20576" b="14181"/>
          <a:stretch>
            <a:fillRect/>
          </a:stretch>
        </p:blipFill>
        <p:spPr bwMode="auto">
          <a:xfrm>
            <a:off x="4802431" y="1780277"/>
            <a:ext cx="3878904" cy="419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layerrdo600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0" y="1623965"/>
            <a:ext cx="3893262" cy="43507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/>
          <a:lstStyle/>
          <a:p>
            <a:r>
              <a:rPr lang="en-US" dirty="0"/>
              <a:t>Material properties and </a:t>
            </a:r>
            <a:r>
              <a:rPr lang="en-US"/>
              <a:t>lengthscale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547155"/>
            <a:ext cx="8153400" cy="4495800"/>
          </a:xfrm>
        </p:spPr>
        <p:txBody>
          <a:bodyPr/>
          <a:lstStyle/>
          <a:p>
            <a:r>
              <a:rPr lang="en-US" sz="2000" dirty="0"/>
              <a:t>Material properties depend on material length scales</a:t>
            </a:r>
          </a:p>
          <a:p>
            <a:pPr lvl="1"/>
            <a:r>
              <a:rPr lang="en-US" sz="1800" dirty="0"/>
              <a:t>Colloidal systems can make crystals on scales between 20 nm-1</a:t>
            </a:r>
            <a:r>
              <a:rPr lang="en-US" sz="1600" dirty="0">
                <a:latin typeface="Calibri"/>
                <a:cs typeface="Calibri"/>
              </a:rPr>
              <a:t>μ</a:t>
            </a:r>
            <a:r>
              <a:rPr lang="en-US" sz="1800" dirty="0"/>
              <a:t>m. </a:t>
            </a:r>
          </a:p>
          <a:p>
            <a:r>
              <a:rPr lang="en-US" sz="2000" dirty="0"/>
              <a:t>Ordered metal nanoparticles (Ag, Au) exhibit surface </a:t>
            </a:r>
            <a:r>
              <a:rPr lang="en-US" sz="2000" dirty="0" err="1"/>
              <a:t>plasmon</a:t>
            </a:r>
            <a:r>
              <a:rPr lang="en-US" sz="2000" dirty="0"/>
              <a:t> resonance</a:t>
            </a:r>
          </a:p>
          <a:p>
            <a:pPr lvl="1"/>
            <a:r>
              <a:rPr lang="en-US" sz="1800" dirty="0"/>
              <a:t>Applications to spectroscopy and catalysis</a:t>
            </a:r>
          </a:p>
          <a:p>
            <a:r>
              <a:rPr lang="en-US" sz="2000" dirty="0"/>
              <a:t>Light interacts and scatters in crystals with similar wavelengths;</a:t>
            </a:r>
          </a:p>
          <a:p>
            <a:r>
              <a:rPr lang="en-US" sz="2000" dirty="0"/>
              <a:t>Example: </a:t>
            </a:r>
            <a:r>
              <a:rPr lang="en-US" sz="2000" dirty="0" err="1"/>
              <a:t>Pollia</a:t>
            </a:r>
            <a:r>
              <a:rPr lang="en-US" sz="2000" dirty="0"/>
              <a:t> fruit, shown below contain no blue pigments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 descr="Screen Shot 2016-05-06 at 3.52.48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67" y="3840500"/>
            <a:ext cx="4448628" cy="2430470"/>
          </a:xfrm>
          <a:prstGeom prst="rect">
            <a:avLst/>
          </a:prstGeom>
        </p:spPr>
      </p:pic>
      <p:pic>
        <p:nvPicPr>
          <p:cNvPr id="9" name="Picture 8" descr="Screen Shot 2016-05-06 at 3.52.39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247" y="3878905"/>
            <a:ext cx="2589608" cy="185178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7091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+mn-lt"/>
              </a:rPr>
              <a:t>Vignolini</a:t>
            </a:r>
            <a:r>
              <a:rPr lang="en-US" sz="1200" dirty="0">
                <a:latin typeface="+mn-lt"/>
              </a:rPr>
              <a:t>, S., </a:t>
            </a:r>
            <a:r>
              <a:rPr lang="en-US" sz="1200" dirty="0" err="1">
                <a:latin typeface="+mn-lt"/>
              </a:rPr>
              <a:t>Rudall</a:t>
            </a:r>
            <a:r>
              <a:rPr lang="en-US" sz="1200" dirty="0">
                <a:latin typeface="+mn-lt"/>
              </a:rPr>
              <a:t>, P. J., Rowland, a. V., Reed, A., </a:t>
            </a:r>
            <a:r>
              <a:rPr lang="en-US" sz="1200" dirty="0" err="1">
                <a:latin typeface="+mn-lt"/>
              </a:rPr>
              <a:t>Moyroud</a:t>
            </a:r>
            <a:r>
              <a:rPr lang="en-US" sz="1200" dirty="0">
                <a:latin typeface="+mn-lt"/>
              </a:rPr>
              <a:t>, E., </a:t>
            </a:r>
            <a:r>
              <a:rPr lang="en-US" sz="1200" dirty="0" err="1">
                <a:latin typeface="+mn-lt"/>
              </a:rPr>
              <a:t>Faden</a:t>
            </a:r>
            <a:r>
              <a:rPr lang="en-US" sz="1200" dirty="0">
                <a:latin typeface="+mn-lt"/>
              </a:rPr>
              <a:t>, R. B., … Steiner, U. (2012). Pointillist structural color in </a:t>
            </a:r>
            <a:r>
              <a:rPr lang="en-US" sz="1200" dirty="0" err="1">
                <a:latin typeface="+mn-lt"/>
              </a:rPr>
              <a:t>Pollia</a:t>
            </a:r>
            <a:r>
              <a:rPr lang="en-US" sz="1200" dirty="0">
                <a:latin typeface="+mn-lt"/>
              </a:rPr>
              <a:t> fruit. Proceedings of the National Academy of Sciences, 109(39), 15712–15715. doi:10.1073/pnas.1210105109</a:t>
            </a:r>
          </a:p>
        </p:txBody>
      </p:sp>
    </p:spTree>
    <p:extLst>
      <p:ext uri="{BB962C8B-B14F-4D97-AF65-F5344CB8AC3E}">
        <p14:creationId xmlns:p14="http://schemas.microsoft.com/office/powerpoint/2010/main" val="169311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Cubes:  Correlated disorder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810" y="2660900"/>
            <a:ext cx="3650299" cy="2684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Screen Shot 2016-03-25 at 12.13.07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94184" y="2511858"/>
            <a:ext cx="2996721" cy="2950019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577879" y="5656490"/>
            <a:ext cx="8717935" cy="614480"/>
          </a:xfrm>
        </p:spPr>
        <p:txBody>
          <a:bodyPr/>
          <a:lstStyle/>
          <a:p>
            <a:r>
              <a:rPr lang="en-US" sz="2400" dirty="0"/>
              <a:t>Positional fluctuations and shearing give rise to anisotropic </a:t>
            </a:r>
            <a:r>
              <a:rPr lang="en-US" sz="2400" dirty="0" err="1"/>
              <a:t>bragg</a:t>
            </a:r>
            <a:r>
              <a:rPr lang="en-US" sz="2400" dirty="0"/>
              <a:t> peaks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/>
          <a:lstStyle/>
          <a:p>
            <a:r>
              <a:rPr lang="en-US" dirty="0"/>
              <a:t>Case 2: Concluding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7880" y="1892800"/>
            <a:ext cx="8153400" cy="4495800"/>
          </a:xfrm>
        </p:spPr>
        <p:txBody>
          <a:bodyPr/>
          <a:lstStyle/>
          <a:p>
            <a:r>
              <a:rPr lang="en-US" sz="2400" dirty="0"/>
              <a:t>Octahedra structure affected by heterogeneous nucleation control and sedimentation favoring monoclinic </a:t>
            </a:r>
            <a:r>
              <a:rPr lang="en-US" sz="2400" dirty="0" err="1"/>
              <a:t>packings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Structural Quality</a:t>
            </a:r>
          </a:p>
          <a:p>
            <a:pPr lvl="1"/>
            <a:r>
              <a:rPr lang="en-US" sz="2000" dirty="0"/>
              <a:t>Rhombic dodecahedra assemble under wide equilibrium conditions but may have </a:t>
            </a:r>
            <a:r>
              <a:rPr lang="en-US" sz="2000" dirty="0" err="1"/>
              <a:t>orientational</a:t>
            </a:r>
            <a:r>
              <a:rPr lang="en-US" sz="2000" dirty="0"/>
              <a:t> defects</a:t>
            </a:r>
          </a:p>
          <a:p>
            <a:pPr lvl="1"/>
            <a:r>
              <a:rPr lang="en-US" sz="2000" dirty="0"/>
              <a:t>Cubes nucleate easily, but suffer from high vacancy content and local positional disorder</a:t>
            </a:r>
          </a:p>
          <a:p>
            <a:pPr lvl="1"/>
            <a:r>
              <a:rPr lang="en-US" sz="2000" dirty="0"/>
              <a:t>Octahedra superlattices order well, but with polymorphic equilibrium structures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/>
          <a:lstStyle/>
          <a:p>
            <a:r>
              <a:rPr lang="en-US" dirty="0"/>
              <a:t>Case 3: Crystallization Pathways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15549" y="2084825"/>
            <a:ext cx="6490445" cy="4126390"/>
          </a:xfrm>
        </p:spPr>
        <p:txBody>
          <a:bodyPr/>
          <a:lstStyle/>
          <a:p>
            <a:r>
              <a:rPr lang="en-US" b="1" dirty="0"/>
              <a:t>New Question</a:t>
            </a:r>
            <a:r>
              <a:rPr lang="en-US" dirty="0"/>
              <a:t>:  How does particle shape affect nucleation processes and the thermodynamics of transitioning from fluid to solid?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39475" y="4456436"/>
            <a:ext cx="8153400" cy="240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C000"/>
              </a:buClr>
              <a:buSzPct val="65000"/>
              <a:buFont typeface="Wingdings" pitchFamily="2" charset="2"/>
              <a:buChar char="n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000"/>
              </a:buClr>
              <a:buSzPct val="6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Comparing nucleation of rhombic dodecahedra and spheres</a:t>
            </a:r>
            <a:br>
              <a:rPr lang="en-US" sz="2400" dirty="0"/>
            </a:br>
            <a:r>
              <a:rPr lang="en-US" sz="2000" dirty="0" err="1"/>
              <a:t>Samanthule</a:t>
            </a:r>
            <a:r>
              <a:rPr lang="en-US" sz="2000" dirty="0"/>
              <a:t> Nola,  </a:t>
            </a:r>
            <a:r>
              <a:rPr lang="en-US" sz="2000" u="sng" dirty="0"/>
              <a:t>Richmond S. Newman</a:t>
            </a:r>
            <a:r>
              <a:rPr lang="en-US" sz="2000" dirty="0"/>
              <a:t>,  Julia </a:t>
            </a:r>
            <a:r>
              <a:rPr lang="en-US" sz="2000" dirty="0" err="1"/>
              <a:t>Dshemuchadse</a:t>
            </a:r>
            <a:r>
              <a:rPr lang="en-US" sz="2000" dirty="0"/>
              <a:t>, Sharon C. </a:t>
            </a:r>
            <a:r>
              <a:rPr lang="en-US" sz="2000" dirty="0" err="1"/>
              <a:t>Glotzer</a:t>
            </a:r>
            <a:r>
              <a:rPr lang="en-US" sz="2000" dirty="0"/>
              <a:t>. </a:t>
            </a:r>
            <a:r>
              <a:rPr lang="en-US" sz="2000" i="1" dirty="0"/>
              <a:t>in preparation</a:t>
            </a:r>
            <a:r>
              <a:rPr lang="en-US" sz="1600" dirty="0"/>
              <a:t>.</a:t>
            </a:r>
          </a:p>
          <a:p>
            <a:pPr marL="0" indent="0">
              <a:buNone/>
            </a:pPr>
            <a:r>
              <a:rPr lang="en-US" sz="2400" dirty="0"/>
              <a:t>Influence of polyhedral faceting on the crystallization of rotator cubic close </a:t>
            </a:r>
            <a:r>
              <a:rPr lang="en-US" sz="2400" dirty="0" err="1"/>
              <a:t>packings</a:t>
            </a:r>
            <a:br>
              <a:rPr lang="en-US" sz="2400" dirty="0"/>
            </a:br>
            <a:r>
              <a:rPr lang="en-US" sz="2000" u="sng" dirty="0"/>
              <a:t>Richmond S. Newman</a:t>
            </a:r>
            <a:r>
              <a:rPr lang="en-US" sz="2000" dirty="0"/>
              <a:t>, Julia </a:t>
            </a:r>
            <a:r>
              <a:rPr lang="en-US" sz="2000" dirty="0" err="1"/>
              <a:t>Dshemuchadse</a:t>
            </a:r>
            <a:r>
              <a:rPr lang="en-US" sz="2000" dirty="0"/>
              <a:t>, Sharon C. </a:t>
            </a:r>
            <a:r>
              <a:rPr lang="en-US" sz="2000" dirty="0" err="1"/>
              <a:t>Glotzer</a:t>
            </a:r>
            <a:r>
              <a:rPr lang="en-US" sz="2000" dirty="0"/>
              <a:t>. </a:t>
            </a:r>
            <a:r>
              <a:rPr lang="en-US" sz="2000" i="1" dirty="0"/>
              <a:t>in preparation</a:t>
            </a:r>
            <a:r>
              <a:rPr lang="en-US" sz="2000" dirty="0"/>
              <a:t>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4203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Nucleation Theory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D28580-5925-5142-9900-334C62BFE3F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 descr="ClassicalRa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169" y="5813060"/>
            <a:ext cx="1977165" cy="391419"/>
          </a:xfrm>
          <a:prstGeom prst="rect">
            <a:avLst/>
          </a:prstGeom>
        </p:spPr>
      </p:pic>
      <p:pic>
        <p:nvPicPr>
          <p:cNvPr id="7" name="Picture 6" descr="DeltaG_Homogeneou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55" y="5771229"/>
            <a:ext cx="3265755" cy="628960"/>
          </a:xfrm>
          <a:prstGeom prst="rect">
            <a:avLst/>
          </a:prstGeom>
        </p:spPr>
      </p:pic>
      <p:pic>
        <p:nvPicPr>
          <p:cNvPr id="8" name="octnuc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39475" y="1508750"/>
            <a:ext cx="8026925" cy="4013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640" y="235366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766" y="3003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Tool:  Rare Events: Umbrella Sampling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D28580-5925-5142-9900-334C62BFE3FF}" type="slidenum">
              <a:rPr lang="en-US" smtClean="0"/>
              <a:pPr/>
              <a:t>34</a:t>
            </a:fld>
            <a:endParaRPr lang="en-US"/>
          </a:p>
        </p:txBody>
      </p:sp>
      <p:grpSp>
        <p:nvGrpSpPr>
          <p:cNvPr id="8" name="Group 23"/>
          <p:cNvGrpSpPr/>
          <p:nvPr/>
        </p:nvGrpSpPr>
        <p:grpSpPr>
          <a:xfrm>
            <a:off x="1153955" y="1623965"/>
            <a:ext cx="6686171" cy="4020791"/>
            <a:chOff x="430320" y="1042822"/>
            <a:chExt cx="7963651" cy="4789015"/>
          </a:xfrm>
        </p:grpSpPr>
        <p:sp>
          <p:nvSpPr>
            <p:cNvPr id="34" name="Rounded Rectangle 33"/>
            <p:cNvSpPr/>
            <p:nvPr/>
          </p:nvSpPr>
          <p:spPr>
            <a:xfrm>
              <a:off x="4356533" y="3693078"/>
              <a:ext cx="4037438" cy="886968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4485143" y="1042822"/>
              <a:ext cx="3804613" cy="1233240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latex-image-1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294" y="3803415"/>
              <a:ext cx="3539021" cy="664500"/>
            </a:xfrm>
            <a:prstGeom prst="rect">
              <a:avLst/>
            </a:prstGeom>
          </p:spPr>
        </p:pic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886" y="1772545"/>
              <a:ext cx="2584722" cy="368104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608884" y="1334162"/>
              <a:ext cx="2211562" cy="628208"/>
            </a:xfrm>
            <a:prstGeom prst="roundRect">
              <a:avLst/>
            </a:prstGeom>
            <a:ln w="28575"/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Biased Monte Carlo Ensemble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08884" y="2575343"/>
              <a:ext cx="2211562" cy="628208"/>
            </a:xfrm>
            <a:prstGeom prst="roundRect">
              <a:avLst/>
            </a:prstGeom>
            <a:ln w="28575"/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Sample nuclei</a:t>
              </a:r>
            </a:p>
            <a:p>
              <a:pPr algn="ctr"/>
              <a:r>
                <a:rPr lang="en-US" sz="1600" dirty="0"/>
                <a:t>sizes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76064" y="3816524"/>
              <a:ext cx="2470110" cy="628208"/>
            </a:xfrm>
            <a:prstGeom prst="roundRect">
              <a:avLst/>
            </a:prstGeom>
            <a:ln w="28575"/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Correct statistics gathered under bias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30320" y="5057704"/>
              <a:ext cx="2515853" cy="628208"/>
            </a:xfrm>
            <a:prstGeom prst="roundRect">
              <a:avLst/>
            </a:prstGeom>
            <a:ln w="28575"/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Compute Free Energy</a:t>
              </a:r>
            </a:p>
          </p:txBody>
        </p:sp>
        <p:cxnSp>
          <p:nvCxnSpPr>
            <p:cNvPr id="19" name="Straight Arrow Connector 18"/>
            <p:cNvCxnSpPr>
              <a:stCxn id="7" idx="2"/>
              <a:endCxn id="13" idx="0"/>
            </p:cNvCxnSpPr>
            <p:nvPr/>
          </p:nvCxnSpPr>
          <p:spPr>
            <a:xfrm>
              <a:off x="1714666" y="1962370"/>
              <a:ext cx="0" cy="612973"/>
            </a:xfrm>
            <a:prstGeom prst="straightConnector1">
              <a:avLst/>
            </a:prstGeom>
            <a:ln w="1905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3" idx="2"/>
              <a:endCxn id="16" idx="0"/>
            </p:cNvCxnSpPr>
            <p:nvPr/>
          </p:nvCxnSpPr>
          <p:spPr>
            <a:xfrm flipH="1">
              <a:off x="1711119" y="3203552"/>
              <a:ext cx="3547" cy="612972"/>
            </a:xfrm>
            <a:prstGeom prst="straightConnector1">
              <a:avLst/>
            </a:prstGeom>
            <a:ln w="1905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6" idx="2"/>
              <a:endCxn id="17" idx="0"/>
            </p:cNvCxnSpPr>
            <p:nvPr/>
          </p:nvCxnSpPr>
          <p:spPr>
            <a:xfrm flipH="1">
              <a:off x="1688247" y="4444732"/>
              <a:ext cx="22872" cy="612972"/>
            </a:xfrm>
            <a:prstGeom prst="straightConnector1">
              <a:avLst/>
            </a:prstGeom>
            <a:ln w="1905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7" idx="3"/>
              <a:endCxn id="28" idx="1"/>
            </p:cNvCxnSpPr>
            <p:nvPr/>
          </p:nvCxnSpPr>
          <p:spPr>
            <a:xfrm>
              <a:off x="2820446" y="1648266"/>
              <a:ext cx="1664697" cy="11176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16" idx="3"/>
              <a:endCxn id="34" idx="1"/>
            </p:cNvCxnSpPr>
            <p:nvPr/>
          </p:nvCxnSpPr>
          <p:spPr>
            <a:xfrm>
              <a:off x="2946174" y="4130629"/>
              <a:ext cx="1410359" cy="5933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8" name="Rounded Rectangle 47"/>
            <p:cNvSpPr/>
            <p:nvPr/>
          </p:nvSpPr>
          <p:spPr>
            <a:xfrm>
              <a:off x="4780787" y="2525915"/>
              <a:ext cx="3290991" cy="72632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Solid-Liquid Order Parameter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4356533" y="4944869"/>
              <a:ext cx="4037438" cy="886968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3" name="Straight Connector 52"/>
            <p:cNvCxnSpPr>
              <a:stCxn id="13" idx="3"/>
              <a:endCxn id="48" idx="1"/>
            </p:cNvCxnSpPr>
            <p:nvPr/>
          </p:nvCxnSpPr>
          <p:spPr>
            <a:xfrm flipV="1">
              <a:off x="2820446" y="2889078"/>
              <a:ext cx="1960341" cy="369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pic>
          <p:nvPicPr>
            <p:cNvPr id="59" name="Picture 58" descr="latex-image-1.pd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287" y="1082153"/>
              <a:ext cx="3508970" cy="569638"/>
            </a:xfrm>
            <a:prstGeom prst="rect">
              <a:avLst/>
            </a:prstGeom>
          </p:spPr>
        </p:pic>
        <p:cxnSp>
          <p:nvCxnSpPr>
            <p:cNvPr id="29" name="Straight Connector 28"/>
            <p:cNvCxnSpPr>
              <a:stCxn id="17" idx="3"/>
              <a:endCxn id="49" idx="1"/>
            </p:cNvCxnSpPr>
            <p:nvPr/>
          </p:nvCxnSpPr>
          <p:spPr>
            <a:xfrm>
              <a:off x="2946173" y="5371809"/>
              <a:ext cx="1410360" cy="16544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pic>
          <p:nvPicPr>
            <p:cNvPr id="21" name="Picture 20" descr="betaGlnP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5537" y="5251371"/>
              <a:ext cx="2767725" cy="273963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0" y="6424590"/>
            <a:ext cx="6799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</a:rPr>
              <a:t>Auer, S., &amp; </a:t>
            </a:r>
            <a:r>
              <a:rPr lang="en-US" sz="1200" dirty="0" err="1">
                <a:latin typeface="+mn-lt"/>
              </a:rPr>
              <a:t>Frenkel</a:t>
            </a:r>
            <a:r>
              <a:rPr lang="en-US" sz="1200" dirty="0">
                <a:latin typeface="+mn-lt"/>
              </a:rPr>
              <a:t>, D. (2004). Numerical prediction of absolute crystallization rates in hard-sphere colloids. Journal of Chemical Physics, 120(6), 3015–29.</a:t>
            </a:r>
            <a:endParaRPr lang="en-US" sz="1200" dirty="0">
              <a:effectLst/>
              <a:latin typeface="+mn-lt"/>
            </a:endParaRPr>
          </a:p>
        </p:txBody>
      </p:sp>
      <p:cxnSp>
        <p:nvCxnSpPr>
          <p:cNvPr id="12" name="Elbow Connector 11"/>
          <p:cNvCxnSpPr>
            <a:stCxn id="13" idx="1"/>
            <a:endCxn id="7" idx="1"/>
          </p:cNvCxnSpPr>
          <p:nvPr/>
        </p:nvCxnSpPr>
        <p:spPr>
          <a:xfrm rot="10800000">
            <a:off x="1303875" y="2132289"/>
            <a:ext cx="12700" cy="1042079"/>
          </a:xfrm>
          <a:prstGeom prst="bentConnector3">
            <a:avLst>
              <a:gd name="adj1" fmla="val 1800000"/>
            </a:avLst>
          </a:prstGeom>
          <a:ln>
            <a:tailEnd type="arrow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6" name="Content Placeholder 2"/>
          <p:cNvSpPr>
            <a:spLocks noGrp="1"/>
          </p:cNvSpPr>
          <p:nvPr>
            <p:ph sz="quarter" idx="1"/>
          </p:nvPr>
        </p:nvSpPr>
        <p:spPr>
          <a:xfrm>
            <a:off x="270640" y="5908036"/>
            <a:ext cx="8833150" cy="708579"/>
          </a:xfrm>
        </p:spPr>
        <p:txBody>
          <a:bodyPr/>
          <a:lstStyle/>
          <a:p>
            <a:r>
              <a:rPr lang="en-US" sz="2100" dirty="0"/>
              <a:t>The point is that we compute nuclei free energies as a function of size</a:t>
            </a:r>
          </a:p>
        </p:txBody>
      </p:sp>
    </p:spTree>
    <p:extLst>
      <p:ext uri="{BB962C8B-B14F-4D97-AF65-F5344CB8AC3E}">
        <p14:creationId xmlns:p14="http://schemas.microsoft.com/office/powerpoint/2010/main" val="28012674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Potential: Hard Particles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186480" y="1739180"/>
            <a:ext cx="4493385" cy="69129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Obligatory Derivation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 descr="DeltaG_Homogeneou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0" y="4221025"/>
            <a:ext cx="3265755" cy="628960"/>
          </a:xfrm>
          <a:prstGeom prst="rect">
            <a:avLst/>
          </a:prstGeom>
        </p:spPr>
      </p:pic>
      <p:pic>
        <p:nvPicPr>
          <p:cNvPr id="7" name="Picture 6" descr="Screen Shot 2016-05-06 at 2.48.2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436" y="2929735"/>
            <a:ext cx="4773564" cy="644685"/>
          </a:xfrm>
          <a:prstGeom prst="rect">
            <a:avLst/>
          </a:prstGeom>
        </p:spPr>
      </p:pic>
      <p:pic>
        <p:nvPicPr>
          <p:cNvPr id="8" name="Picture 7" descr="Screen Shot 2016-05-06 at 2.48.28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555" y="3851455"/>
            <a:ext cx="2035465" cy="695390"/>
          </a:xfrm>
          <a:prstGeom prst="rect">
            <a:avLst/>
          </a:prstGeom>
        </p:spPr>
      </p:pic>
      <p:pic>
        <p:nvPicPr>
          <p:cNvPr id="9" name="Picture 8" descr="Screen Shot 2016-05-06 at 2.48.59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446" y="2267693"/>
            <a:ext cx="1890592" cy="738852"/>
          </a:xfrm>
          <a:prstGeom prst="rect">
            <a:avLst/>
          </a:prstGeom>
        </p:spPr>
      </p:pic>
      <p:pic>
        <p:nvPicPr>
          <p:cNvPr id="10" name="Picture 9" descr="Screen Shot 2016-05-06 at 2.48.40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95" y="3184090"/>
            <a:ext cx="3110805" cy="836966"/>
          </a:xfrm>
          <a:prstGeom prst="rect">
            <a:avLst/>
          </a:prstGeom>
        </p:spPr>
      </p:pic>
      <p:pic>
        <p:nvPicPr>
          <p:cNvPr id="11" name="Picture 10" descr="Screen Shot 2016-05-06 at 2.48.33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90" y="4542745"/>
            <a:ext cx="1597499" cy="1097412"/>
          </a:xfrm>
          <a:prstGeom prst="rect">
            <a:avLst/>
          </a:prstGeom>
        </p:spPr>
      </p:pic>
      <p:pic>
        <p:nvPicPr>
          <p:cNvPr id="12" name="Picture 11" descr="Screen Shot 2016-05-06 at 2.48.40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290" y="5702839"/>
            <a:ext cx="3110805" cy="83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9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64575"/>
            <a:ext cx="8531352" cy="990600"/>
          </a:xfrm>
        </p:spPr>
        <p:txBody>
          <a:bodyPr/>
          <a:lstStyle/>
          <a:p>
            <a:r>
              <a:rPr lang="en-US" sz="4100" dirty="0"/>
              <a:t>Tool:  Interfacial Pinning Determines Coexistence Pressure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2428" y="5310845"/>
            <a:ext cx="8721572" cy="554725"/>
          </a:xfrm>
        </p:spPr>
        <p:txBody>
          <a:bodyPr/>
          <a:lstStyle/>
          <a:p>
            <a:r>
              <a:rPr lang="en-US" sz="2000" dirty="0"/>
              <a:t>Abridged instructions:  A two-phase system is </a:t>
            </a:r>
            <a:r>
              <a:rPr lang="en-US" sz="2000" b="1" dirty="0"/>
              <a:t>carefully</a:t>
            </a:r>
            <a:r>
              <a:rPr lang="en-US" sz="2000" dirty="0"/>
              <a:t> constructed, and coexistence is determined when conditions are found where there is no tendency to grow or to melt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170" y="6388220"/>
            <a:ext cx="88307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Pedersen, U. R., Hummel, F., </a:t>
            </a:r>
            <a:r>
              <a:rPr lang="en-US" sz="1200" dirty="0" err="1"/>
              <a:t>Kresse</a:t>
            </a:r>
            <a:r>
              <a:rPr lang="en-US" sz="1200" dirty="0"/>
              <a:t>, G., </a:t>
            </a:r>
            <a:r>
              <a:rPr lang="en-US" sz="1200" dirty="0" err="1"/>
              <a:t>Kahl</a:t>
            </a:r>
            <a:r>
              <a:rPr lang="en-US" sz="1200" dirty="0"/>
              <a:t>, G., &amp; </a:t>
            </a:r>
            <a:r>
              <a:rPr lang="en-US" sz="1200" dirty="0" err="1"/>
              <a:t>Dellago</a:t>
            </a:r>
            <a:r>
              <a:rPr lang="en-US" sz="1200" dirty="0"/>
              <a:t>, C. (2013). Computing Gibbs free energy differences by interface pinning. Physical Review B, 88, 1–5.</a:t>
            </a:r>
          </a:p>
        </p:txBody>
      </p:sp>
      <p:pic>
        <p:nvPicPr>
          <p:cNvPr id="7" name="Picture 6" descr="Screen Shot 2015-07-09 at 11.09.46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85" y="1892800"/>
            <a:ext cx="7774141" cy="331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20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6-05-06 at 2.48.40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910" y="3475349"/>
            <a:ext cx="3110805" cy="836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7" y="228600"/>
            <a:ext cx="8759978" cy="990600"/>
          </a:xfrm>
        </p:spPr>
        <p:txBody>
          <a:bodyPr/>
          <a:lstStyle/>
          <a:p>
            <a:r>
              <a:rPr lang="en-US" sz="3600" dirty="0"/>
              <a:t>Thermodynamics of the metastable regime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3" name="Picture 2" descr="eos_sph-C0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7"/>
          <a:stretch/>
        </p:blipFill>
        <p:spPr>
          <a:xfrm>
            <a:off x="197803" y="2353660"/>
            <a:ext cx="3701177" cy="313842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386753" y="2392065"/>
            <a:ext cx="4312655" cy="3187615"/>
            <a:chOff x="4994455" y="2468875"/>
            <a:chExt cx="3896978" cy="2880375"/>
          </a:xfrm>
        </p:grpSpPr>
        <p:pic>
          <p:nvPicPr>
            <p:cNvPr id="7" name="Picture 6" descr="ChemicalPotential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4455" y="2468875"/>
              <a:ext cx="3896978" cy="2880375"/>
            </a:xfrm>
            <a:prstGeom prst="rect">
              <a:avLst/>
            </a:prstGeom>
          </p:spPr>
        </p:pic>
        <p:pic>
          <p:nvPicPr>
            <p:cNvPr id="5" name="Picture 4" descr="rdo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9615" y="3659430"/>
              <a:ext cx="289480" cy="279790"/>
            </a:xfrm>
            <a:prstGeom prst="rect">
              <a:avLst/>
            </a:prstGeom>
          </p:spPr>
        </p:pic>
        <p:pic>
          <p:nvPicPr>
            <p:cNvPr id="8" name="Picture 7" descr="sph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9615" y="2852925"/>
              <a:ext cx="298090" cy="298090"/>
            </a:xfrm>
            <a:prstGeom prst="rect">
              <a:avLst/>
            </a:prstGeom>
          </p:spPr>
        </p:pic>
      </p:grpSp>
      <p:pic>
        <p:nvPicPr>
          <p:cNvPr id="10" name="Picture 9" descr="sph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30" y="2699305"/>
            <a:ext cx="422455" cy="422455"/>
          </a:xfrm>
          <a:prstGeom prst="rect">
            <a:avLst/>
          </a:prstGeom>
        </p:spPr>
      </p:pic>
      <p:pic>
        <p:nvPicPr>
          <p:cNvPr id="15" name="Picture 14" descr="rd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16" y="4389124"/>
            <a:ext cx="456870" cy="441577"/>
          </a:xfrm>
          <a:prstGeom prst="rect">
            <a:avLst/>
          </a:prstGeom>
        </p:spPr>
      </p:pic>
      <p:pic>
        <p:nvPicPr>
          <p:cNvPr id="17" name="Picture 16" descr="Screen Shot 2016-05-06 at 2.48.40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100" y="5464465"/>
            <a:ext cx="3110805" cy="836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Energy Barriers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0" y="2315255"/>
            <a:ext cx="8911765" cy="348115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Energy Maxima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 descr="FreeEnergyMaximaMu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270" y="1585559"/>
            <a:ext cx="5031055" cy="5031055"/>
          </a:xfrm>
          <a:prstGeom prst="rect">
            <a:avLst/>
          </a:prstGeom>
        </p:spPr>
      </p:pic>
      <p:pic>
        <p:nvPicPr>
          <p:cNvPr id="7" name="Picture 6" descr="FreeEnergyMaximaP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270" y="1585559"/>
            <a:ext cx="5031055" cy="5031055"/>
          </a:xfrm>
          <a:prstGeom prst="rect">
            <a:avLst/>
          </a:prstGeom>
        </p:spPr>
      </p:pic>
      <p:pic>
        <p:nvPicPr>
          <p:cNvPr id="6" name="Picture 5" descr="sph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464" y="364805"/>
            <a:ext cx="603704" cy="603704"/>
          </a:xfrm>
          <a:prstGeom prst="rect">
            <a:avLst/>
          </a:prstGeom>
        </p:spPr>
      </p:pic>
      <p:pic>
        <p:nvPicPr>
          <p:cNvPr id="8" name="Picture 7" descr="rd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565" y="356600"/>
            <a:ext cx="652884" cy="631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self-assembly?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000" dirty="0"/>
              <a:t>Numbers required to reach bulk materials:</a:t>
            </a:r>
          </a:p>
          <a:p>
            <a:pPr lvl="1"/>
            <a:r>
              <a:rPr lang="en-US" sz="1800" dirty="0"/>
              <a:t>An ordered 1 cm</a:t>
            </a:r>
            <a:r>
              <a:rPr lang="en-US" sz="1800" baseline="30000" dirty="0"/>
              <a:t>3</a:t>
            </a:r>
            <a:r>
              <a:rPr lang="en-US" sz="1800" dirty="0"/>
              <a:t> volume from 100nm cubes requires 10</a:t>
            </a:r>
            <a:r>
              <a:rPr lang="en-US" sz="1800" baseline="30000" dirty="0"/>
              <a:t>15</a:t>
            </a:r>
            <a:r>
              <a:rPr lang="en-US" sz="1800" dirty="0"/>
              <a:t> particles</a:t>
            </a:r>
          </a:p>
          <a:p>
            <a:r>
              <a:rPr lang="en-US" sz="2000" dirty="0"/>
              <a:t>Self-assembly can form structures not available to top-down nanoscale fabrication methods, like lithography, film deposition and etching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 descr="Screen Shot 2016-05-07 at 7.26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885" y="3702271"/>
            <a:ext cx="3172179" cy="31480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447" y="6123904"/>
            <a:ext cx="5094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</a:rPr>
              <a:t>Haji-</a:t>
            </a:r>
            <a:r>
              <a:rPr lang="en-US" sz="1200" dirty="0" err="1">
                <a:latin typeface="+mn-lt"/>
              </a:rPr>
              <a:t>Akbari</a:t>
            </a:r>
            <a:r>
              <a:rPr lang="en-US" sz="1200" dirty="0">
                <a:latin typeface="+mn-lt"/>
              </a:rPr>
              <a:t>, A., Engel, M., Keys, A. S., </a:t>
            </a:r>
            <a:r>
              <a:rPr lang="en-US" sz="1200" dirty="0" err="1">
                <a:latin typeface="+mn-lt"/>
              </a:rPr>
              <a:t>Zheng</a:t>
            </a:r>
            <a:r>
              <a:rPr lang="en-US" sz="1200" dirty="0">
                <a:latin typeface="+mn-lt"/>
              </a:rPr>
              <a:t>, X., </a:t>
            </a:r>
            <a:r>
              <a:rPr lang="en-US" sz="1200" dirty="0" err="1">
                <a:latin typeface="+mn-lt"/>
              </a:rPr>
              <a:t>Petschek</a:t>
            </a:r>
            <a:r>
              <a:rPr lang="en-US" sz="1200" dirty="0">
                <a:latin typeface="+mn-lt"/>
              </a:rPr>
              <a:t>, R. G., </a:t>
            </a:r>
            <a:r>
              <a:rPr lang="en-US" sz="1200" dirty="0" err="1">
                <a:latin typeface="+mn-lt"/>
              </a:rPr>
              <a:t>Palffy-Muhoray</a:t>
            </a:r>
            <a:r>
              <a:rPr lang="en-US" sz="1200" dirty="0">
                <a:latin typeface="+mn-lt"/>
              </a:rPr>
              <a:t>, P., &amp; </a:t>
            </a:r>
            <a:r>
              <a:rPr lang="en-US" sz="1200" dirty="0" err="1">
                <a:latin typeface="+mn-lt"/>
              </a:rPr>
              <a:t>Glotzer</a:t>
            </a:r>
            <a:r>
              <a:rPr lang="en-US" sz="1200" dirty="0">
                <a:latin typeface="+mn-lt"/>
              </a:rPr>
              <a:t>, S. C. (2009). Disordered, </a:t>
            </a:r>
            <a:r>
              <a:rPr lang="en-US" sz="1200" dirty="0" err="1">
                <a:latin typeface="+mn-lt"/>
              </a:rPr>
              <a:t>quasicrystalline</a:t>
            </a:r>
            <a:r>
              <a:rPr lang="en-US" sz="1200" dirty="0">
                <a:latin typeface="+mn-lt"/>
              </a:rPr>
              <a:t> and crystalline phases of densely packed </a:t>
            </a:r>
            <a:r>
              <a:rPr lang="en-US" sz="1200" dirty="0" err="1">
                <a:latin typeface="+mn-lt"/>
              </a:rPr>
              <a:t>tetrahedra</a:t>
            </a:r>
            <a:r>
              <a:rPr lang="en-US" sz="1200" dirty="0">
                <a:latin typeface="+mn-lt"/>
              </a:rPr>
              <a:t>. Nature, 462(7274), 773–777. </a:t>
            </a:r>
          </a:p>
        </p:txBody>
      </p:sp>
      <p:pic>
        <p:nvPicPr>
          <p:cNvPr id="7" name="Picture 6" descr="Screen Shot 2016-05-07 at 7.2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395" y="3774645"/>
            <a:ext cx="2076671" cy="2082833"/>
          </a:xfrm>
          <a:prstGeom prst="rect">
            <a:avLst/>
          </a:prstGeom>
        </p:spPr>
      </p:pic>
      <p:pic>
        <p:nvPicPr>
          <p:cNvPr id="8" name="Picture 7" descr="Screen Shot 2016-05-07 at 7.29.06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8435" y="3851455"/>
            <a:ext cx="1049543" cy="2046420"/>
          </a:xfrm>
          <a:prstGeom prst="rect">
            <a:avLst/>
          </a:prstGeom>
        </p:spPr>
      </p:pic>
      <p:pic>
        <p:nvPicPr>
          <p:cNvPr id="9" name="Picture 8" descr="Screen Shot 2016-05-07 at 7.29.02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81" y="3621025"/>
            <a:ext cx="938669" cy="24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1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of Mean Force &amp; Torque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70345"/>
            <a:ext cx="7953472" cy="652885"/>
          </a:xfrm>
        </p:spPr>
        <p:txBody>
          <a:bodyPr/>
          <a:lstStyle/>
          <a:p>
            <a:r>
              <a:rPr lang="en-US" dirty="0"/>
              <a:t>Expresses local ordering around particles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297" y="4425373"/>
            <a:ext cx="2284847" cy="22848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297" y="2008015"/>
            <a:ext cx="2284847" cy="227875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845245" y="2008015"/>
            <a:ext cx="2272295" cy="2278751"/>
            <a:chOff x="695657" y="2008015"/>
            <a:chExt cx="2325464" cy="233207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657" y="2008015"/>
              <a:ext cx="2325464" cy="233207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546" y="3582246"/>
              <a:ext cx="693142" cy="69314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845245" y="4425373"/>
            <a:ext cx="2272295" cy="2284847"/>
            <a:chOff x="679863" y="4389125"/>
            <a:chExt cx="2324389" cy="23210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63" y="4389125"/>
              <a:ext cx="2324389" cy="232109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350" y="5905406"/>
              <a:ext cx="707338" cy="707338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869837" y="2982951"/>
            <a:ext cx="1619473" cy="2607630"/>
            <a:chOff x="6869837" y="2982951"/>
            <a:chExt cx="1619473" cy="26076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9837" y="2982951"/>
              <a:ext cx="1081803" cy="260763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951640" y="4062616"/>
              <a:ext cx="537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β</a:t>
              </a:r>
              <a:r>
                <a:rPr lang="en-US" dirty="0"/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920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of Mean Force &amp; Torque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8" y="2032876"/>
            <a:ext cx="3441414" cy="3421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140" y="2032876"/>
            <a:ext cx="3341235" cy="342174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05995" y="2545685"/>
            <a:ext cx="1538005" cy="2607630"/>
            <a:chOff x="7605995" y="2545685"/>
            <a:chExt cx="1538005" cy="260763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5995" y="2545685"/>
              <a:ext cx="1081803" cy="260763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606330" y="3664834"/>
              <a:ext cx="537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β</a:t>
              </a:r>
              <a:r>
                <a:rPr lang="en-US" dirty="0"/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46311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Faceting on Nucleation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70640" y="3533406"/>
            <a:ext cx="8410695" cy="1393389"/>
          </a:xfrm>
        </p:spPr>
        <p:txBody>
          <a:bodyPr/>
          <a:lstStyle/>
          <a:p>
            <a:r>
              <a:rPr lang="en-US" dirty="0"/>
              <a:t>Study a continuous truncation of rhombic dodecahedra to </a:t>
            </a:r>
            <a:r>
              <a:rPr lang="en-US" dirty="0" err="1"/>
              <a:t>rhombicuboctahedra</a:t>
            </a:r>
            <a:r>
              <a:rPr lang="en-US" dirty="0"/>
              <a:t> that self-assemble face-centered cubic crystals</a:t>
            </a:r>
          </a:p>
          <a:p>
            <a:r>
              <a:rPr lang="en-US" dirty="0"/>
              <a:t>As the change is continuous we can compare and better understand the role of shape directly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7170" name="Picture 2" descr="C:\Users\Richmond\Dropbox\paper_polyhedranucleation\figures\shapeaxis\montage1x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36" y="1843587"/>
            <a:ext cx="8641124" cy="144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8158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Thermodynamics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10" name="Picture 9" descr="eos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67" y="1508750"/>
            <a:ext cx="5046143" cy="3994120"/>
          </a:xfrm>
          <a:prstGeom prst="rect">
            <a:avLst/>
          </a:prstGeom>
        </p:spPr>
      </p:pic>
      <p:pic>
        <p:nvPicPr>
          <p:cNvPr id="11" name="Picture 10" descr="pv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45" y="1508750"/>
            <a:ext cx="5280688" cy="4224550"/>
          </a:xfrm>
          <a:prstGeom prst="rect">
            <a:avLst/>
          </a:prstGeom>
        </p:spPr>
      </p:pic>
      <p:pic>
        <p:nvPicPr>
          <p:cNvPr id="12" name="Picture 11" descr="p-delta-mu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35" y="1547155"/>
            <a:ext cx="5593618" cy="4134415"/>
          </a:xfrm>
          <a:prstGeom prst="rect">
            <a:avLst/>
          </a:prstGeom>
        </p:spPr>
      </p:pic>
      <p:pic>
        <p:nvPicPr>
          <p:cNvPr id="8" name="Picture 7" descr="montage1x7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20" y="5620995"/>
            <a:ext cx="7567590" cy="108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4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Energy Barrier Heights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0" name="Picture 9" descr="maximamu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05" y="1393535"/>
            <a:ext cx="4262955" cy="4262955"/>
          </a:xfrm>
          <a:prstGeom prst="rect">
            <a:avLst/>
          </a:prstGeom>
        </p:spPr>
      </p:pic>
      <p:pic>
        <p:nvPicPr>
          <p:cNvPr id="17" name="Picture 16" descr="montage1x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20" y="5620995"/>
            <a:ext cx="7567590" cy="108108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90" y="202980"/>
            <a:ext cx="8345425" cy="990600"/>
          </a:xfrm>
        </p:spPr>
        <p:txBody>
          <a:bodyPr/>
          <a:lstStyle/>
          <a:p>
            <a:r>
              <a:rPr lang="en-US" sz="4000" dirty="0"/>
              <a:t>Potentials of Mean Force &amp; Torque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8" name="Picture 7" descr="croppedpane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8490"/>
            <a:ext cx="9144000" cy="3048000"/>
          </a:xfrm>
          <a:prstGeom prst="rect">
            <a:avLst/>
          </a:prstGeom>
        </p:spPr>
      </p:pic>
      <p:pic>
        <p:nvPicPr>
          <p:cNvPr id="9" name="Picture 8" descr="t0.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80" y="1662370"/>
            <a:ext cx="898580" cy="914400"/>
          </a:xfrm>
          <a:prstGeom prst="rect">
            <a:avLst/>
          </a:prstGeom>
        </p:spPr>
      </p:pic>
      <p:pic>
        <p:nvPicPr>
          <p:cNvPr id="10" name="Picture 9" descr="t0.20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14" y="1662370"/>
            <a:ext cx="904941" cy="914400"/>
          </a:xfrm>
          <a:prstGeom prst="rect">
            <a:avLst/>
          </a:prstGeom>
        </p:spPr>
      </p:pic>
      <p:pic>
        <p:nvPicPr>
          <p:cNvPr id="11" name="Picture 10" descr="t0.400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114" y="1662370"/>
            <a:ext cx="909646" cy="914400"/>
          </a:xfrm>
          <a:prstGeom prst="rect">
            <a:avLst/>
          </a:prstGeom>
        </p:spPr>
      </p:pic>
      <p:pic>
        <p:nvPicPr>
          <p:cNvPr id="12" name="Picture 11" descr="t0.600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35" y="1662370"/>
            <a:ext cx="917620" cy="914400"/>
          </a:xfrm>
          <a:prstGeom prst="rect">
            <a:avLst/>
          </a:prstGeom>
        </p:spPr>
      </p:pic>
      <p:pic>
        <p:nvPicPr>
          <p:cNvPr id="13" name="Picture 12" descr="t0.8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380" y="1662370"/>
            <a:ext cx="924375" cy="914400"/>
          </a:xfrm>
          <a:prstGeom prst="rect">
            <a:avLst/>
          </a:prstGeom>
        </p:spPr>
      </p:pic>
      <p:pic>
        <p:nvPicPr>
          <p:cNvPr id="14" name="Picture 13" descr="t1.000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360" y="1662370"/>
            <a:ext cx="933595" cy="914400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5810110"/>
            <a:ext cx="8153400" cy="401105"/>
          </a:xfrm>
        </p:spPr>
        <p:txBody>
          <a:bodyPr/>
          <a:lstStyle/>
          <a:p>
            <a:r>
              <a:rPr lang="en-US" sz="2400" dirty="0"/>
              <a:t>PMFT data for the family (top row liquid, bottom solid).</a:t>
            </a:r>
          </a:p>
          <a:p>
            <a:r>
              <a:rPr lang="en-US" sz="2400" dirty="0"/>
              <a:t>Truncation undermines local </a:t>
            </a:r>
            <a:r>
              <a:rPr lang="en-US" sz="2400" i="1" dirty="0" err="1"/>
              <a:t>ccp</a:t>
            </a:r>
            <a:r>
              <a:rPr lang="en-US" sz="2400" dirty="0"/>
              <a:t> ordering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Nucleation concluding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074567" cy="4495800"/>
          </a:xfrm>
        </p:spPr>
        <p:txBody>
          <a:bodyPr/>
          <a:lstStyle/>
          <a:p>
            <a:r>
              <a:rPr lang="en-US" sz="2000" dirty="0"/>
              <a:t>Truncations of a rhombic dodecahedra weaken directional entropic forces</a:t>
            </a:r>
          </a:p>
          <a:p>
            <a:endParaRPr lang="en-US" sz="2000" dirty="0"/>
          </a:p>
          <a:p>
            <a:r>
              <a:rPr lang="en-US" sz="2000" dirty="0"/>
              <a:t>Free energy calculations of cluster sizes, and find the truncation causes free energy barriers to rise at given driving forces.</a:t>
            </a:r>
          </a:p>
          <a:p>
            <a:endParaRPr lang="en-US" sz="2000" dirty="0"/>
          </a:p>
          <a:p>
            <a:r>
              <a:rPr lang="en-US" sz="2000" dirty="0"/>
              <a:t>Local structural motifs in the fluid provided by the building block stabilize the nucleation pathways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46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071265" y="1815990"/>
            <a:ext cx="3842305" cy="1728225"/>
            <a:chOff x="0" y="1969610"/>
            <a:chExt cx="9144000" cy="3994120"/>
          </a:xfrm>
        </p:grpSpPr>
        <p:pic>
          <p:nvPicPr>
            <p:cNvPr id="8" name="Picture 7" descr="croppedpanel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915730"/>
              <a:ext cx="9144000" cy="3048000"/>
            </a:xfrm>
            <a:prstGeom prst="rect">
              <a:avLst/>
            </a:prstGeom>
          </p:spPr>
        </p:pic>
        <p:pic>
          <p:nvPicPr>
            <p:cNvPr id="9" name="Picture 8" descr="t0.000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639" y="1969610"/>
              <a:ext cx="898580" cy="914400"/>
            </a:xfrm>
            <a:prstGeom prst="rect">
              <a:avLst/>
            </a:prstGeom>
          </p:spPr>
        </p:pic>
        <p:pic>
          <p:nvPicPr>
            <p:cNvPr id="10" name="Picture 9" descr="t0.200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8435" y="1969610"/>
              <a:ext cx="904941" cy="914400"/>
            </a:xfrm>
            <a:prstGeom prst="rect">
              <a:avLst/>
            </a:prstGeom>
          </p:spPr>
        </p:pic>
        <p:pic>
          <p:nvPicPr>
            <p:cNvPr id="11" name="Picture 10" descr="t0.400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5114" y="1969610"/>
              <a:ext cx="909646" cy="914400"/>
            </a:xfrm>
            <a:prstGeom prst="rect">
              <a:avLst/>
            </a:prstGeom>
          </p:spPr>
        </p:pic>
        <p:pic>
          <p:nvPicPr>
            <p:cNvPr id="12" name="Picture 11" descr="t0.600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4935" y="1969610"/>
              <a:ext cx="917620" cy="914400"/>
            </a:xfrm>
            <a:prstGeom prst="rect">
              <a:avLst/>
            </a:prstGeom>
          </p:spPr>
        </p:pic>
        <p:pic>
          <p:nvPicPr>
            <p:cNvPr id="13" name="Picture 12" descr="t0.800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4380" y="1969610"/>
              <a:ext cx="924375" cy="914400"/>
            </a:xfrm>
            <a:prstGeom prst="rect">
              <a:avLst/>
            </a:prstGeom>
          </p:spPr>
        </p:pic>
        <p:pic>
          <p:nvPicPr>
            <p:cNvPr id="14" name="Picture 13" descr="t1.000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4550" y="1969610"/>
              <a:ext cx="933595" cy="914400"/>
            </a:xfrm>
            <a:prstGeom prst="rect">
              <a:avLst/>
            </a:prstGeom>
          </p:spPr>
        </p:pic>
      </p:grpSp>
      <p:pic>
        <p:nvPicPr>
          <p:cNvPr id="16" name="Picture 15" descr="maximamu.pd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985" y="3544215"/>
            <a:ext cx="3307920" cy="330792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concluding remarks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47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98589" y="2030819"/>
            <a:ext cx="2227490" cy="1805035"/>
            <a:chOff x="1730030" y="1815990"/>
            <a:chExt cx="5802838" cy="4574961"/>
          </a:xfrm>
        </p:grpSpPr>
        <p:pic>
          <p:nvPicPr>
            <p:cNvPr id="5" name="Picture 4" descr="F:\SEM--Jul 5th, 2012\Jun helped\E4\002.tif"/>
            <p:cNvPicPr>
              <a:picLocks noChangeAspect="1" noChangeArrowheads="1"/>
            </p:cNvPicPr>
            <p:nvPr/>
          </p:nvPicPr>
          <p:blipFill>
            <a:blip r:embed="rId2" cstate="print"/>
            <a:srcRect b="6352"/>
            <a:stretch>
              <a:fillRect/>
            </a:stretch>
          </p:blipFill>
          <p:spPr bwMode="auto">
            <a:xfrm>
              <a:off x="4956050" y="4465935"/>
              <a:ext cx="2576818" cy="1873444"/>
            </a:xfrm>
            <a:prstGeom prst="rect">
              <a:avLst/>
            </a:prstGeom>
            <a:noFill/>
          </p:spPr>
        </p:pic>
        <p:pic>
          <p:nvPicPr>
            <p:cNvPr id="6" name="Picture 2" descr="F:\SEM-Jul 6th, 2011\196D2\014.tif"/>
            <p:cNvPicPr>
              <a:picLocks noChangeAspect="1" noChangeArrowheads="1"/>
            </p:cNvPicPr>
            <p:nvPr/>
          </p:nvPicPr>
          <p:blipFill>
            <a:blip r:embed="rId3" cstate="print"/>
            <a:srcRect b="6352"/>
            <a:stretch>
              <a:fillRect/>
            </a:stretch>
          </p:blipFill>
          <p:spPr bwMode="auto">
            <a:xfrm>
              <a:off x="1730030" y="4504340"/>
              <a:ext cx="2594928" cy="1886611"/>
            </a:xfrm>
            <a:prstGeom prst="rect">
              <a:avLst/>
            </a:prstGeom>
            <a:noFill/>
          </p:spPr>
        </p:pic>
        <p:grpSp>
          <p:nvGrpSpPr>
            <p:cNvPr id="7" name="Group 13"/>
            <p:cNvGrpSpPr/>
            <p:nvPr/>
          </p:nvGrpSpPr>
          <p:grpSpPr>
            <a:xfrm>
              <a:off x="4956050" y="1815990"/>
              <a:ext cx="2397495" cy="2419515"/>
              <a:chOff x="4827480" y="0"/>
              <a:chExt cx="4037946" cy="4075032"/>
            </a:xfrm>
          </p:grpSpPr>
          <p:pic>
            <p:nvPicPr>
              <p:cNvPr id="8" name="Picture 7" descr="avgtrunc14T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7480" y="0"/>
                <a:ext cx="4037946" cy="4075032"/>
              </a:xfrm>
              <a:prstGeom prst="rect">
                <a:avLst/>
              </a:prstGeom>
            </p:spPr>
          </p:pic>
          <p:sp>
            <p:nvSpPr>
              <p:cNvPr id="9" name="Oval 8"/>
              <p:cNvSpPr>
                <a:spLocks/>
              </p:cNvSpPr>
              <p:nvPr/>
            </p:nvSpPr>
            <p:spPr>
              <a:xfrm>
                <a:off x="6909481" y="2141437"/>
                <a:ext cx="1699456" cy="1649818"/>
              </a:xfrm>
              <a:prstGeom prst="ellipse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12"/>
            <p:cNvGrpSpPr/>
            <p:nvPr/>
          </p:nvGrpSpPr>
          <p:grpSpPr>
            <a:xfrm>
              <a:off x="1768435" y="1892800"/>
              <a:ext cx="2427766" cy="2340778"/>
              <a:chOff x="322981" y="12882"/>
              <a:chExt cx="4075452" cy="3929427"/>
            </a:xfrm>
          </p:grpSpPr>
          <p:pic>
            <p:nvPicPr>
              <p:cNvPr id="11" name="Picture 10" descr="avgtrunc00T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981" y="12882"/>
                <a:ext cx="4075452" cy="3929427"/>
              </a:xfrm>
              <a:prstGeom prst="rect">
                <a:avLst/>
              </a:prstGeom>
            </p:spPr>
          </p:pic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2448877" y="2099633"/>
                <a:ext cx="1688266" cy="1649818"/>
              </a:xfrm>
              <a:prstGeom prst="ellipse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  <a:ln w="508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6415440" y="3855578"/>
            <a:ext cx="2262162" cy="2302092"/>
            <a:chOff x="5908010" y="2660900"/>
            <a:chExt cx="2262162" cy="2302092"/>
          </a:xfrm>
        </p:grpSpPr>
        <p:grpSp>
          <p:nvGrpSpPr>
            <p:cNvPr id="16" name="Group 15"/>
            <p:cNvGrpSpPr/>
            <p:nvPr/>
          </p:nvGrpSpPr>
          <p:grpSpPr>
            <a:xfrm>
              <a:off x="5908010" y="2660900"/>
              <a:ext cx="2262162" cy="2302092"/>
              <a:chOff x="4577096" y="2737710"/>
              <a:chExt cx="3296255" cy="3354436"/>
            </a:xfrm>
          </p:grpSpPr>
          <p:pic>
            <p:nvPicPr>
              <p:cNvPr id="17" name="Picture 16" descr="maximamu.pdf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20526"/>
              <a:stretch/>
            </p:blipFill>
            <p:spPr>
              <a:xfrm>
                <a:off x="4645518" y="2737710"/>
                <a:ext cx="3227833" cy="3354436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 rot="16200000">
                <a:off x="3308303" y="4091021"/>
                <a:ext cx="2941208" cy="40362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Free Energy Barrier Height</a:t>
                </a:r>
              </a:p>
            </p:txBody>
          </p:sp>
        </p:grpSp>
        <p:pic>
          <p:nvPicPr>
            <p:cNvPr id="15" name="Picture 14" descr="montag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0350" y="2891330"/>
              <a:ext cx="746376" cy="499265"/>
            </a:xfrm>
            <a:prstGeom prst="rect">
              <a:avLst/>
            </a:prstGeom>
          </p:spPr>
        </p:pic>
      </p:grp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66230" y="2584090"/>
            <a:ext cx="2725710" cy="254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ontent Placeholder 2"/>
          <p:cNvSpPr>
            <a:spLocks noGrp="1"/>
          </p:cNvSpPr>
          <p:nvPr>
            <p:ph sz="quarter" idx="1"/>
          </p:nvPr>
        </p:nvSpPr>
        <p:spPr>
          <a:xfrm>
            <a:off x="616285" y="6232565"/>
            <a:ext cx="8153400" cy="439510"/>
          </a:xfrm>
        </p:spPr>
        <p:txBody>
          <a:bodyPr/>
          <a:lstStyle/>
          <a:p>
            <a:r>
              <a:rPr lang="en-US" sz="2000" dirty="0"/>
              <a:t>Shapes effect both equilibrium assembles and their formation pathways</a:t>
            </a:r>
          </a:p>
        </p:txBody>
      </p:sp>
    </p:spTree>
    <p:extLst>
      <p:ext uri="{BB962C8B-B14F-4D97-AF65-F5344CB8AC3E}">
        <p14:creationId xmlns:p14="http://schemas.microsoft.com/office/powerpoint/2010/main" val="26437320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Outlook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Nucleation in many polyhedra require local environments to change symmetry</a:t>
            </a:r>
          </a:p>
          <a:p>
            <a:pPr lvl="1"/>
            <a:r>
              <a:rPr lang="en-US" dirty="0"/>
              <a:t>How will this affect driving forces?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Molecular dynamics of shaped particles allows for faceted particles for direct timescales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5" name="Picture 4" descr="J75image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7940" y="3114350"/>
            <a:ext cx="1489287" cy="1427298"/>
          </a:xfrm>
          <a:prstGeom prst="rect">
            <a:avLst/>
          </a:prstGeom>
        </p:spPr>
      </p:pic>
      <p:pic>
        <p:nvPicPr>
          <p:cNvPr id="6" name="Picture 5" descr="C12imag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1769" y="3109161"/>
            <a:ext cx="1478911" cy="1427299"/>
          </a:xfrm>
          <a:prstGeom prst="rect">
            <a:avLst/>
          </a:prstGeom>
        </p:spPr>
      </p:pic>
      <p:pic>
        <p:nvPicPr>
          <p:cNvPr id="7" name="Picture 6" descr="May30005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7" t="30646" r="32880" b="31097"/>
          <a:stretch/>
        </p:blipFill>
        <p:spPr>
          <a:xfrm>
            <a:off x="2813317" y="3083355"/>
            <a:ext cx="1528253" cy="1536200"/>
          </a:xfrm>
          <a:prstGeom prst="rect">
            <a:avLst/>
          </a:prstGeom>
        </p:spPr>
      </p:pic>
      <p:pic>
        <p:nvPicPr>
          <p:cNvPr id="8" name="Picture 7" descr="May30000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1" t="30646" r="32167" b="31297"/>
          <a:stretch/>
        </p:blipFill>
        <p:spPr>
          <a:xfrm>
            <a:off x="7145135" y="3044950"/>
            <a:ext cx="1585988" cy="15858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25346" y="4504340"/>
            <a:ext cx="949594" cy="523204"/>
          </a:xfrm>
          <a:prstGeom prst="rect">
            <a:avLst/>
          </a:prstGeom>
          <a:noFill/>
        </p:spPr>
        <p:txBody>
          <a:bodyPr wrap="none" lIns="91425" tIns="45712" rIns="91425" bIns="45712" rtlCol="0">
            <a:spAutoFit/>
          </a:bodyPr>
          <a:lstStyle/>
          <a:p>
            <a:r>
              <a:rPr lang="en-US" sz="2800" dirty="0">
                <a:latin typeface="Lucida Grande"/>
                <a:ea typeface="Lucida Grande"/>
                <a:cs typeface="Lucida Grande"/>
              </a:rPr>
              <a:t>DDT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916175" y="4504340"/>
            <a:ext cx="898222" cy="523204"/>
          </a:xfrm>
          <a:prstGeom prst="rect">
            <a:avLst/>
          </a:prstGeom>
          <a:noFill/>
        </p:spPr>
        <p:txBody>
          <a:bodyPr wrap="none" lIns="91425" tIns="45712" rIns="91425" bIns="45712" rtlCol="0">
            <a:spAutoFit/>
          </a:bodyPr>
          <a:lstStyle/>
          <a:p>
            <a:r>
              <a:rPr lang="en-US" sz="2800" kern="1200" dirty="0">
                <a:latin typeface="Lucida Grande"/>
                <a:ea typeface="Lucida Grande"/>
                <a:cs typeface="Lucida Grande"/>
              </a:rPr>
              <a:t>TGR</a:t>
            </a:r>
            <a:endParaRPr lang="en-US" sz="2800" kern="1200" dirty="0"/>
          </a:p>
        </p:txBody>
      </p:sp>
    </p:spTree>
    <p:extLst>
      <p:ext uri="{BB962C8B-B14F-4D97-AF65-F5344CB8AC3E}">
        <p14:creationId xmlns:p14="http://schemas.microsoft.com/office/powerpoint/2010/main" val="4619925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56" y="1508750"/>
            <a:ext cx="6991515" cy="4076053"/>
          </a:xfrm>
          <a:prstGeom prst="rect">
            <a:avLst/>
          </a:prstGeom>
        </p:spPr>
      </p:pic>
      <p:pic>
        <p:nvPicPr>
          <p:cNvPr id="6" name="Picture 5" descr="Screen Shot 2016-05-06 at 2.36.37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920" y="1623965"/>
            <a:ext cx="1157902" cy="1301148"/>
          </a:xfrm>
          <a:prstGeom prst="rect">
            <a:avLst/>
          </a:prstGeom>
        </p:spPr>
      </p:pic>
      <p:pic>
        <p:nvPicPr>
          <p:cNvPr id="7" name="Picture 6" descr="Screen Shot 2016-05-06 at 2.36.41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044" y="2925113"/>
            <a:ext cx="1154679" cy="1222601"/>
          </a:xfrm>
          <a:prstGeom prst="rect">
            <a:avLst/>
          </a:prstGeom>
        </p:spPr>
      </p:pic>
      <p:pic>
        <p:nvPicPr>
          <p:cNvPr id="9" name="Picture 8" descr="Screen Shot 2016-05-06 at 2.36.56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87" y="4734770"/>
            <a:ext cx="1257300" cy="1130300"/>
          </a:xfrm>
          <a:prstGeom prst="rect">
            <a:avLst/>
          </a:prstGeom>
        </p:spPr>
      </p:pic>
      <p:pic>
        <p:nvPicPr>
          <p:cNvPr id="11" name="Picture 10" descr="Screen Shot 2016-05-06 at 2.37.14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59" y="5428938"/>
            <a:ext cx="1138778" cy="1402227"/>
          </a:xfrm>
          <a:prstGeom prst="rect">
            <a:avLst/>
          </a:prstGeom>
        </p:spPr>
      </p:pic>
      <p:pic>
        <p:nvPicPr>
          <p:cNvPr id="12" name="Picture 11" descr="Screen Shot 2016-05-06 at 2.38.32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073" y="5545391"/>
            <a:ext cx="1422400" cy="1320800"/>
          </a:xfrm>
          <a:prstGeom prst="rect">
            <a:avLst/>
          </a:prstGeom>
        </p:spPr>
      </p:pic>
      <p:pic>
        <p:nvPicPr>
          <p:cNvPr id="13" name="Picture 12" descr="peeps_kcoulter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829" y="5418978"/>
            <a:ext cx="1124766" cy="1405958"/>
          </a:xfrm>
          <a:prstGeom prst="rect">
            <a:avLst/>
          </a:prstGeom>
        </p:spPr>
      </p:pic>
      <p:pic>
        <p:nvPicPr>
          <p:cNvPr id="8" name="Picture 7" descr="Screen Shot 2016-05-06 at 2.36.47 PM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920" y="3873915"/>
            <a:ext cx="10668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88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/>
              <a:t>Today we will discuss the contributions of simulation to understanding the formation of superlattices in experimental via two case studies:</a:t>
            </a:r>
          </a:p>
          <a:p>
            <a:pPr lvl="1"/>
            <a:r>
              <a:rPr lang="en-US" sz="2000" dirty="0"/>
              <a:t>Case 1:  Self-assembly of </a:t>
            </a:r>
            <a:r>
              <a:rPr lang="en-US" sz="2000" dirty="0" err="1"/>
              <a:t>bipyramids</a:t>
            </a:r>
            <a:endParaRPr lang="en-US" sz="2000" dirty="0"/>
          </a:p>
          <a:p>
            <a:pPr lvl="1"/>
            <a:r>
              <a:rPr lang="en-US" sz="2000" dirty="0"/>
              <a:t>Case 2:  Shape-dependent assembly of rhombic dodecahedra, cubes, and octahedra into large-scale superlattices</a:t>
            </a:r>
          </a:p>
          <a:p>
            <a:r>
              <a:rPr lang="en-US" sz="2300" dirty="0"/>
              <a:t>Following, we discuss simulations of the crystal nucleation process</a:t>
            </a:r>
          </a:p>
          <a:p>
            <a:pPr lvl="1"/>
            <a:r>
              <a:rPr lang="en-US" sz="2000" dirty="0"/>
              <a:t>Case 3:  Faceting, free energy barriers to nucleation, and entropic forces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675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26170"/>
            <a:ext cx="8153400" cy="990600"/>
          </a:xfrm>
        </p:spPr>
        <p:txBody>
          <a:bodyPr/>
          <a:lstStyle/>
          <a:p>
            <a:r>
              <a:rPr lang="en-US" sz="3600" dirty="0"/>
              <a:t>Case 1: </a:t>
            </a:r>
            <a:br>
              <a:rPr lang="en-US" sz="3600" dirty="0"/>
            </a:br>
            <a:r>
              <a:rPr lang="en-US" sz="3600" dirty="0"/>
              <a:t>A Study of </a:t>
            </a:r>
            <a:r>
              <a:rPr lang="en-US" sz="3600" dirty="0" err="1"/>
              <a:t>Bipyramids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12648" y="2852925"/>
            <a:ext cx="8531352" cy="2097635"/>
          </a:xfrm>
        </p:spPr>
        <p:txBody>
          <a:bodyPr/>
          <a:lstStyle/>
          <a:p>
            <a:r>
              <a:rPr lang="en-US" sz="2400" dirty="0"/>
              <a:t>Size- and Shape-Controlled Synthesis of Doped LiYF</a:t>
            </a:r>
            <a:r>
              <a:rPr lang="en-US" sz="2400" baseline="-25000" dirty="0"/>
              <a:t>4</a:t>
            </a:r>
            <a:r>
              <a:rPr lang="en-US" sz="2400" dirty="0"/>
              <a:t> </a:t>
            </a:r>
            <a:r>
              <a:rPr lang="en-US" sz="2400" dirty="0" err="1"/>
              <a:t>Upconversion</a:t>
            </a:r>
            <a:r>
              <a:rPr lang="en-US" sz="2400" dirty="0"/>
              <a:t> </a:t>
            </a:r>
            <a:r>
              <a:rPr lang="en-US" sz="2400" dirty="0" err="1"/>
              <a:t>Nanophosphors</a:t>
            </a:r>
            <a:r>
              <a:rPr lang="en-US" sz="2400" dirty="0"/>
              <a:t> and their Shape-Directed Self-Assembly   </a:t>
            </a:r>
            <a:br>
              <a:rPr lang="en-US" sz="2200" dirty="0"/>
            </a:br>
            <a:r>
              <a:rPr lang="en-US" sz="2000" dirty="0" err="1"/>
              <a:t>Xingchen</a:t>
            </a:r>
            <a:r>
              <a:rPr lang="en-US" sz="2000" dirty="0"/>
              <a:t> Ye, Joshua E. Collins, </a:t>
            </a:r>
            <a:r>
              <a:rPr lang="en-US" sz="2000" u="sng" dirty="0"/>
              <a:t>Richmond S. Newman</a:t>
            </a:r>
            <a:r>
              <a:rPr lang="en-US" sz="2000" dirty="0"/>
              <a:t>, Michael Engel, Jun Chen, </a:t>
            </a:r>
            <a:r>
              <a:rPr lang="en-US" sz="2000" dirty="0" err="1"/>
              <a:t>Guozhong</a:t>
            </a:r>
            <a:r>
              <a:rPr lang="en-US" sz="2000" dirty="0"/>
              <a:t> Xing, Cherie R. </a:t>
            </a:r>
            <a:r>
              <a:rPr lang="en-US" sz="2000" dirty="0" err="1"/>
              <a:t>Kagan</a:t>
            </a:r>
            <a:r>
              <a:rPr lang="en-US" sz="2000" dirty="0"/>
              <a:t>, Sharon C. </a:t>
            </a:r>
            <a:r>
              <a:rPr lang="en-US" sz="2000" dirty="0" err="1"/>
              <a:t>Glotzer</a:t>
            </a:r>
            <a:r>
              <a:rPr lang="en-US" sz="2000" dirty="0"/>
              <a:t>, and Christopher B. Murray.  JACS, in preparation.</a:t>
            </a:r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pic>
        <p:nvPicPr>
          <p:cNvPr id="5" name="Picture 4" descr="trunc0.0.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995" y="318195"/>
            <a:ext cx="1420985" cy="59853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Competing Phases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/>
              <a:t>Goal: understand driving forces for LiYF</a:t>
            </a:r>
            <a:r>
              <a:rPr lang="en-US" sz="2400" baseline="-25000" dirty="0"/>
              <a:t>4</a:t>
            </a:r>
            <a:r>
              <a:rPr lang="en-US" sz="2400" dirty="0"/>
              <a:t> </a:t>
            </a:r>
            <a:r>
              <a:rPr lang="en-US" sz="2400" dirty="0" err="1"/>
              <a:t>bipyramids</a:t>
            </a:r>
            <a:r>
              <a:rPr lang="en-US" sz="2400" dirty="0"/>
              <a:t> particles on a 2D interface to assemble either antiparallel or parallel striped phases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185" y="3376138"/>
            <a:ext cx="4681030" cy="3496808"/>
            <a:chOff x="799883" y="3198570"/>
            <a:chExt cx="3990975" cy="298132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99883" y="3198570"/>
              <a:ext cx="3990975" cy="298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885120" y="5618085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100nm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40835" y="3356165"/>
            <a:ext cx="4224550" cy="3452476"/>
            <a:chOff x="4870813" y="3198570"/>
            <a:chExt cx="3618497" cy="2957185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70813" y="3198570"/>
              <a:ext cx="3618497" cy="2957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4956050" y="5579680"/>
              <a:ext cx="8899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100nm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2488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Model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854395"/>
            <a:ext cx="4151377" cy="4495800"/>
          </a:xfrm>
        </p:spPr>
        <p:txBody>
          <a:bodyPr/>
          <a:lstStyle/>
          <a:p>
            <a:r>
              <a:rPr lang="en-US" sz="2400" dirty="0"/>
              <a:t>Model as hard polyhedra in Monte Carlo</a:t>
            </a:r>
          </a:p>
          <a:p>
            <a:endParaRPr lang="en-US" sz="1800" dirty="0"/>
          </a:p>
          <a:p>
            <a:r>
              <a:rPr lang="en-US" sz="2400" dirty="0"/>
              <a:t>Need to confine particles to be quasi-2D</a:t>
            </a:r>
          </a:p>
          <a:p>
            <a:pPr lvl="1"/>
            <a:r>
              <a:rPr lang="en-US" sz="1800" dirty="0"/>
              <a:t>Apply stiff harmonic spring for vertices outside a narrow window</a:t>
            </a:r>
            <a:br>
              <a:rPr lang="en-US" sz="1800" dirty="0"/>
            </a:br>
            <a:r>
              <a:rPr lang="en-US" sz="1800" dirty="0"/>
              <a:t>(</a:t>
            </a:r>
            <a:r>
              <a:rPr lang="en-US" sz="1800" dirty="0" err="1"/>
              <a:t>k</a:t>
            </a:r>
            <a:r>
              <a:rPr lang="en-US" sz="1800" baseline="-25000" dirty="0" err="1"/>
              <a:t>z</a:t>
            </a:r>
            <a:r>
              <a:rPr lang="en-US" sz="1800" dirty="0"/>
              <a:t>=100, 𝛿</a:t>
            </a:r>
            <a:r>
              <a:rPr lang="en-US" sz="1800" baseline="-25000" dirty="0"/>
              <a:t>z</a:t>
            </a:r>
            <a:r>
              <a:rPr lang="en-US" sz="1800" dirty="0"/>
              <a:t>=0.7)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35" y="4972406"/>
            <a:ext cx="3149210" cy="645679"/>
          </a:xfrm>
          <a:prstGeom prst="rect">
            <a:avLst/>
          </a:prstGeom>
        </p:spPr>
      </p:pic>
      <p:pic>
        <p:nvPicPr>
          <p:cNvPr id="6" name="Picture 5" descr="8a_PARGOODAVG_tra200n625tr00_kw100_dz70_nd32_eps0_seed1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4395"/>
            <a:ext cx="4378170" cy="459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08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Aspect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B8BE2D2-1B41-43A2-8202-3D527284041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 descr="montageaspec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145" y="625435"/>
            <a:ext cx="5491855" cy="328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5" y="1816477"/>
            <a:ext cx="4509850" cy="4519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962" y="1741463"/>
            <a:ext cx="4498201" cy="464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3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22535</TotalTime>
  <Words>1580</Words>
  <Application>Microsoft Office PowerPoint</Application>
  <PresentationFormat>On-screen Show (4:3)</PresentationFormat>
  <Paragraphs>236</Paragraphs>
  <Slides>49</Slides>
  <Notes>9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Calibri</vt:lpstr>
      <vt:lpstr>Lucida Grande</vt:lpstr>
      <vt:lpstr>Tw Cen MT</vt:lpstr>
      <vt:lpstr>Wingdings</vt:lpstr>
      <vt:lpstr>Wingdings 2</vt:lpstr>
      <vt:lpstr>Median</vt:lpstr>
      <vt:lpstr>1_Median</vt:lpstr>
      <vt:lpstr>Acrobat Document</vt:lpstr>
      <vt:lpstr> Crystallization in Systems of Hard Polyhedra</vt:lpstr>
      <vt:lpstr>Polyhedra Self-Assemble</vt:lpstr>
      <vt:lpstr>Material properties and lengthscale</vt:lpstr>
      <vt:lpstr>Why self-assembly?</vt:lpstr>
      <vt:lpstr>Overview</vt:lpstr>
      <vt:lpstr>Case 1:  A Study of Bipyramids</vt:lpstr>
      <vt:lpstr>Competing Phases</vt:lpstr>
      <vt:lpstr>Simulation Model</vt:lpstr>
      <vt:lpstr>Aspect Ratio</vt:lpstr>
      <vt:lpstr>Aspect Ratio</vt:lpstr>
      <vt:lpstr>Truncations</vt:lpstr>
      <vt:lpstr>Non-truncated</vt:lpstr>
      <vt:lpstr>Moderate truncation</vt:lpstr>
      <vt:lpstr>Heavy truncation</vt:lpstr>
      <vt:lpstr>Attractive patchy faces</vt:lpstr>
      <vt:lpstr>Tip truncations</vt:lpstr>
      <vt:lpstr>Bipyramids concluding remarks</vt:lpstr>
      <vt:lpstr>Case 2: Studying Shape, Structure, and Quality</vt:lpstr>
      <vt:lpstr>Large superlattice assemblies</vt:lpstr>
      <vt:lpstr>Millimeter-scale</vt:lpstr>
      <vt:lpstr>Equilibrium NVT Phase Behavior</vt:lpstr>
      <vt:lpstr>Methods:  Finding Crystals from Simulation</vt:lpstr>
      <vt:lpstr>Nucleation and growth</vt:lpstr>
      <vt:lpstr>Typical Homogeneous Growth</vt:lpstr>
      <vt:lpstr>Crystallization timescales</vt:lpstr>
      <vt:lpstr>Octahedra Superlattice Polymorphs</vt:lpstr>
      <vt:lpstr>Heterogeneous Nucleation</vt:lpstr>
      <vt:lpstr>A solid-solid phase transition</vt:lpstr>
      <vt:lpstr>RD: Orientational disorder</vt:lpstr>
      <vt:lpstr>Cubes:  Correlated disorder</vt:lpstr>
      <vt:lpstr>Case 2: Concluding remarks</vt:lpstr>
      <vt:lpstr>Case 3: Crystallization Pathways</vt:lpstr>
      <vt:lpstr>Classical Nucleation Theory</vt:lpstr>
      <vt:lpstr>Tool:  Rare Events: Umbrella Sampling</vt:lpstr>
      <vt:lpstr>Chemical Potential: Hard Particles</vt:lpstr>
      <vt:lpstr>Tool:  Interfacial Pinning Determines Coexistence Pressure</vt:lpstr>
      <vt:lpstr>Thermodynamics of the metastable regime</vt:lpstr>
      <vt:lpstr>Free Energy Barriers</vt:lpstr>
      <vt:lpstr>Free Energy Maxima</vt:lpstr>
      <vt:lpstr>Potential of Mean Force &amp; Torque</vt:lpstr>
      <vt:lpstr>Potential of Mean Force &amp; Torque</vt:lpstr>
      <vt:lpstr>Role of Faceting on Nucleation</vt:lpstr>
      <vt:lpstr>Thermodynamics</vt:lpstr>
      <vt:lpstr>Free Energy Barrier Heights</vt:lpstr>
      <vt:lpstr>Potentials of Mean Force &amp; Torque</vt:lpstr>
      <vt:lpstr>Nucleation concluding remarks</vt:lpstr>
      <vt:lpstr>Overall concluding remarks</vt:lpstr>
      <vt:lpstr>Future Outlook</vt:lpstr>
      <vt:lpstr>Acknowledgements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Biolchem 550 D-1 Group 5A Q3:  What is the general architecture of the K+ channel?  Is the architecture in agreement with previous functional studies?</dc:title>
  <dc:creator>newmanrs</dc:creator>
  <cp:lastModifiedBy>Richmond Newman</cp:lastModifiedBy>
  <cp:revision>1439</cp:revision>
  <dcterms:created xsi:type="dcterms:W3CDTF">2010-10-14T11:25:35Z</dcterms:created>
  <dcterms:modified xsi:type="dcterms:W3CDTF">2021-06-09T23:19:09Z</dcterms:modified>
</cp:coreProperties>
</file>